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3" r:id="rId4"/>
    <p:sldId id="262" r:id="rId5"/>
    <p:sldId id="263" r:id="rId6"/>
    <p:sldId id="264" r:id="rId7"/>
    <p:sldId id="265" r:id="rId8"/>
    <p:sldId id="266" r:id="rId9"/>
    <p:sldId id="279" r:id="rId10"/>
    <p:sldId id="280" r:id="rId11"/>
    <p:sldId id="284" r:id="rId12"/>
    <p:sldId id="285" r:id="rId13"/>
    <p:sldId id="281" r:id="rId14"/>
    <p:sldId id="278" r:id="rId15"/>
    <p:sldId id="282" r:id="rId16"/>
    <p:sldId id="267" r:id="rId17"/>
    <p:sldId id="287" r:id="rId18"/>
    <p:sldId id="268" r:id="rId19"/>
    <p:sldId id="288" r:id="rId20"/>
    <p:sldId id="261" r:id="rId21"/>
    <p:sldId id="286" r:id="rId22"/>
    <p:sldId id="259" r:id="rId23"/>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81" autoAdjust="0"/>
    <p:restoredTop sz="94624" autoAdjust="0"/>
  </p:normalViewPr>
  <p:slideViewPr>
    <p:cSldViewPr>
      <p:cViewPr varScale="1">
        <p:scale>
          <a:sx n="69" d="100"/>
          <a:sy n="69" d="100"/>
        </p:scale>
        <p:origin x="-1452"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9079F5-A371-45E5-895D-16CAA7B7968F}" type="doc">
      <dgm:prSet loTypeId="urn:microsoft.com/office/officeart/2005/8/layout/process5" loCatId="process" qsTypeId="urn:microsoft.com/office/officeart/2005/8/quickstyle/simple1" qsCatId="simple" csTypeId="urn:microsoft.com/office/officeart/2005/8/colors/accent2_5" csCatId="accent2" phldr="1"/>
      <dgm:spPr/>
      <dgm:t>
        <a:bodyPr/>
        <a:lstStyle/>
        <a:p>
          <a:endParaRPr lang="es-ES"/>
        </a:p>
      </dgm:t>
    </dgm:pt>
    <dgm:pt modelId="{63DE31FD-0997-482D-B2A7-CFAD227CCBB0}">
      <dgm:prSet phldrT="[Texto]"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s-GT" sz="1200" dirty="0" smtClean="0"/>
            <a:t>El potencial de acción procedente de la fibra motora nerviosa llega a sus terminales sobre la fibra muscular.</a:t>
          </a:r>
        </a:p>
        <a:p>
          <a:pPr defTabSz="1555750">
            <a:lnSpc>
              <a:spcPct val="90000"/>
            </a:lnSpc>
            <a:spcBef>
              <a:spcPct val="0"/>
            </a:spcBef>
            <a:spcAft>
              <a:spcPct val="35000"/>
            </a:spcAft>
          </a:pPr>
          <a:endParaRPr lang="es-ES" sz="1200" dirty="0"/>
        </a:p>
      </dgm:t>
    </dgm:pt>
    <dgm:pt modelId="{2B75AC1C-96AE-4D9C-BC34-75FC757B8A42}" type="parTrans" cxnId="{9E193FF5-4AA6-4909-A2BA-F837986DDF43}">
      <dgm:prSet/>
      <dgm:spPr/>
      <dgm:t>
        <a:bodyPr/>
        <a:lstStyle/>
        <a:p>
          <a:endParaRPr lang="es-ES" sz="1200"/>
        </a:p>
      </dgm:t>
    </dgm:pt>
    <dgm:pt modelId="{BADDDABD-00B9-4A07-85F0-7D2DFFA55996}" type="sibTrans" cxnId="{9E193FF5-4AA6-4909-A2BA-F837986DDF43}">
      <dgm:prSet custT="1"/>
      <dgm:spPr/>
      <dgm:t>
        <a:bodyPr/>
        <a:lstStyle/>
        <a:p>
          <a:endParaRPr lang="es-ES" sz="1200"/>
        </a:p>
      </dgm:t>
    </dgm:pt>
    <dgm:pt modelId="{BEC5A77C-F273-450B-9D4E-05BC6347EBB6}">
      <dgm:prSet phldrT="[Texto]"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s-GT" sz="1200" dirty="0" smtClean="0"/>
            <a:t>Libera Acetilcolina</a:t>
          </a:r>
        </a:p>
        <a:p>
          <a:pPr defTabSz="400050">
            <a:lnSpc>
              <a:spcPct val="90000"/>
            </a:lnSpc>
            <a:spcBef>
              <a:spcPct val="0"/>
            </a:spcBef>
            <a:spcAft>
              <a:spcPct val="35000"/>
            </a:spcAft>
          </a:pPr>
          <a:endParaRPr lang="es-ES" sz="1200" dirty="0"/>
        </a:p>
      </dgm:t>
    </dgm:pt>
    <dgm:pt modelId="{4F134E35-5D09-478A-88BF-315F664F5A22}" type="parTrans" cxnId="{FAB7EBDF-8EA3-47CA-834D-967FE2C7DB6A}">
      <dgm:prSet/>
      <dgm:spPr/>
      <dgm:t>
        <a:bodyPr/>
        <a:lstStyle/>
        <a:p>
          <a:endParaRPr lang="es-ES" sz="1200"/>
        </a:p>
      </dgm:t>
    </dgm:pt>
    <dgm:pt modelId="{2EA60AC2-9FD1-4618-B5BB-0FBA781872C8}" type="sibTrans" cxnId="{FAB7EBDF-8EA3-47CA-834D-967FE2C7DB6A}">
      <dgm:prSet custT="1"/>
      <dgm:spPr/>
      <dgm:t>
        <a:bodyPr/>
        <a:lstStyle/>
        <a:p>
          <a:endParaRPr lang="es-ES" sz="1200"/>
        </a:p>
      </dgm:t>
    </dgm:pt>
    <dgm:pt modelId="{BE901128-F6AF-4E48-8C58-7DCE5D143BB4}">
      <dgm:prSet phldrT="[Texto]"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s-GT" sz="1200" dirty="0" smtClean="0"/>
            <a:t>Acetilcolina actúa en la membrana de la fibra muscular para abrir canales de cationes (activados por acetilcolina)</a:t>
          </a:r>
        </a:p>
        <a:p>
          <a:pPr defTabSz="400050">
            <a:lnSpc>
              <a:spcPct val="90000"/>
            </a:lnSpc>
            <a:spcBef>
              <a:spcPct val="0"/>
            </a:spcBef>
            <a:spcAft>
              <a:spcPct val="35000"/>
            </a:spcAft>
          </a:pPr>
          <a:endParaRPr lang="es-ES" sz="1200" dirty="0"/>
        </a:p>
      </dgm:t>
    </dgm:pt>
    <dgm:pt modelId="{C0B8DF96-7194-4CA8-979E-54A490E27AB3}" type="parTrans" cxnId="{F23B2F42-4797-4AEB-91D6-F9C937303149}">
      <dgm:prSet/>
      <dgm:spPr/>
      <dgm:t>
        <a:bodyPr/>
        <a:lstStyle/>
        <a:p>
          <a:endParaRPr lang="es-ES" sz="1200"/>
        </a:p>
      </dgm:t>
    </dgm:pt>
    <dgm:pt modelId="{8E4CFE7B-5E66-47DC-857F-2C145BE8248E}" type="sibTrans" cxnId="{F23B2F42-4797-4AEB-91D6-F9C937303149}">
      <dgm:prSet custT="1"/>
      <dgm:spPr/>
      <dgm:t>
        <a:bodyPr/>
        <a:lstStyle/>
        <a:p>
          <a:endParaRPr lang="es-ES" sz="1200"/>
        </a:p>
      </dgm:t>
    </dgm:pt>
    <dgm:pt modelId="{C3593E3E-ABEE-42C3-88F8-88E45E8D0876}">
      <dgm:prSet phldrT="[Texto]"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s-GT" sz="1200" dirty="0" smtClean="0"/>
            <a:t>Permite la entrada de Na+ que despolariza a la fibra muscular</a:t>
          </a:r>
        </a:p>
        <a:p>
          <a:pPr defTabSz="400050">
            <a:lnSpc>
              <a:spcPct val="90000"/>
            </a:lnSpc>
            <a:spcBef>
              <a:spcPct val="0"/>
            </a:spcBef>
            <a:spcAft>
              <a:spcPct val="35000"/>
            </a:spcAft>
          </a:pPr>
          <a:endParaRPr lang="es-ES" sz="1200" dirty="0"/>
        </a:p>
      </dgm:t>
    </dgm:pt>
    <dgm:pt modelId="{89D205A7-8D4D-466A-82F4-3B224D1DCF07}" type="parTrans" cxnId="{E613F02A-001B-4079-86FC-82FA5315ED14}">
      <dgm:prSet/>
      <dgm:spPr/>
      <dgm:t>
        <a:bodyPr/>
        <a:lstStyle/>
        <a:p>
          <a:endParaRPr lang="es-ES" sz="1200"/>
        </a:p>
      </dgm:t>
    </dgm:pt>
    <dgm:pt modelId="{0159E58F-73FC-4EC8-A156-E884E7A4FE64}" type="sibTrans" cxnId="{E613F02A-001B-4079-86FC-82FA5315ED14}">
      <dgm:prSet custT="1"/>
      <dgm:spPr/>
      <dgm:t>
        <a:bodyPr/>
        <a:lstStyle/>
        <a:p>
          <a:endParaRPr lang="es-ES" sz="1200"/>
        </a:p>
      </dgm:t>
    </dgm:pt>
    <dgm:pt modelId="{14D76615-F998-47A5-B6BB-AD582BEAC5D8}">
      <dgm:prSet phldrT="[Texto]"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s-GT" sz="1200" dirty="0" smtClean="0"/>
            <a:t>Este potencial de acción formado se transmite a lo largo de la membrana de la fibra muscular</a:t>
          </a:r>
        </a:p>
        <a:p>
          <a:pPr defTabSz="400050">
            <a:lnSpc>
              <a:spcPct val="90000"/>
            </a:lnSpc>
            <a:spcBef>
              <a:spcPct val="0"/>
            </a:spcBef>
            <a:spcAft>
              <a:spcPct val="35000"/>
            </a:spcAft>
          </a:pPr>
          <a:endParaRPr lang="es-ES" sz="1200" dirty="0"/>
        </a:p>
      </dgm:t>
    </dgm:pt>
    <dgm:pt modelId="{48A3B3BB-7660-4411-9CF9-FE4412766182}" type="parTrans" cxnId="{22C513F9-F619-4075-8D3C-396A1EBE82C9}">
      <dgm:prSet/>
      <dgm:spPr/>
      <dgm:t>
        <a:bodyPr/>
        <a:lstStyle/>
        <a:p>
          <a:endParaRPr lang="es-ES" sz="1200"/>
        </a:p>
      </dgm:t>
    </dgm:pt>
    <dgm:pt modelId="{C271E76D-48B3-41DC-8AB5-78B927EF1017}" type="sibTrans" cxnId="{22C513F9-F619-4075-8D3C-396A1EBE82C9}">
      <dgm:prSet custT="1"/>
      <dgm:spPr/>
      <dgm:t>
        <a:bodyPr/>
        <a:lstStyle/>
        <a:p>
          <a:endParaRPr lang="es-ES" sz="1200"/>
        </a:p>
      </dgm:t>
    </dgm:pt>
    <dgm:pt modelId="{639EA8C3-3ABD-4682-8E7D-72C2B8C57A5F}">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s-GT" sz="1200" dirty="0" smtClean="0"/>
            <a:t>El potencial también llega al centro en el retículo </a:t>
          </a:r>
          <a:r>
            <a:rPr lang="es-GT" sz="1200" dirty="0" err="1" smtClean="0"/>
            <a:t>sarcoplásmico</a:t>
          </a:r>
          <a:r>
            <a:rPr lang="es-GT" sz="1200" dirty="0" smtClean="0"/>
            <a:t> para que libere Ca</a:t>
          </a:r>
          <a:r>
            <a:rPr lang="es-GT" sz="900" dirty="0" smtClean="0"/>
            <a:t>++</a:t>
          </a:r>
          <a:r>
            <a:rPr lang="es-GT" sz="1200" dirty="0" smtClean="0"/>
            <a:t> (almacenado)</a:t>
          </a:r>
        </a:p>
        <a:p>
          <a:pPr defTabSz="400050">
            <a:lnSpc>
              <a:spcPct val="90000"/>
            </a:lnSpc>
            <a:spcBef>
              <a:spcPct val="0"/>
            </a:spcBef>
            <a:spcAft>
              <a:spcPct val="35000"/>
            </a:spcAft>
          </a:pPr>
          <a:endParaRPr lang="es-ES" sz="1200" dirty="0"/>
        </a:p>
      </dgm:t>
    </dgm:pt>
    <dgm:pt modelId="{03E47080-CADF-452A-997F-7A609D97053F}" type="parTrans" cxnId="{850D23F1-74AB-4DF3-AD45-84770243663B}">
      <dgm:prSet/>
      <dgm:spPr/>
      <dgm:t>
        <a:bodyPr/>
        <a:lstStyle/>
        <a:p>
          <a:endParaRPr lang="es-ES" sz="1200"/>
        </a:p>
      </dgm:t>
    </dgm:pt>
    <dgm:pt modelId="{D9C13204-9A61-45F9-8DD2-AEEE1DC14995}" type="sibTrans" cxnId="{850D23F1-74AB-4DF3-AD45-84770243663B}">
      <dgm:prSet custT="1"/>
      <dgm:spPr/>
      <dgm:t>
        <a:bodyPr/>
        <a:lstStyle/>
        <a:p>
          <a:endParaRPr lang="es-ES" sz="1200"/>
        </a:p>
      </dgm:t>
    </dgm:pt>
    <dgm:pt modelId="{5EE925BE-961C-45AD-93B2-D9FE755E1B00}">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s-GT" sz="1200" dirty="0" smtClean="0"/>
            <a:t>Ca+ inicia fuerzas de atracción entre </a:t>
          </a:r>
          <a:r>
            <a:rPr lang="es-GT" sz="1200" dirty="0" err="1" smtClean="0"/>
            <a:t>actina</a:t>
          </a:r>
          <a:r>
            <a:rPr lang="es-GT" sz="1200" dirty="0" smtClean="0"/>
            <a:t> y </a:t>
          </a:r>
          <a:r>
            <a:rPr lang="es-GT" sz="1200" dirty="0" err="1" smtClean="0"/>
            <a:t>miosina</a:t>
          </a:r>
          <a:r>
            <a:rPr lang="es-GT" sz="1200" dirty="0" smtClean="0"/>
            <a:t> para que se deslicen uno sobre el otro</a:t>
          </a:r>
        </a:p>
        <a:p>
          <a:pPr defTabSz="400050">
            <a:lnSpc>
              <a:spcPct val="90000"/>
            </a:lnSpc>
            <a:spcBef>
              <a:spcPct val="0"/>
            </a:spcBef>
            <a:spcAft>
              <a:spcPct val="35000"/>
            </a:spcAft>
          </a:pPr>
          <a:endParaRPr lang="es-ES" sz="1200" dirty="0"/>
        </a:p>
      </dgm:t>
    </dgm:pt>
    <dgm:pt modelId="{70C1E1C3-FF4D-4A70-933A-59FADEF385FE}" type="parTrans" cxnId="{CD6804F2-92E4-4DE2-BD5A-84D5F65F050C}">
      <dgm:prSet/>
      <dgm:spPr/>
      <dgm:t>
        <a:bodyPr/>
        <a:lstStyle/>
        <a:p>
          <a:endParaRPr lang="es-ES" sz="1200"/>
        </a:p>
      </dgm:t>
    </dgm:pt>
    <dgm:pt modelId="{EE81EF60-2317-4360-922A-62AD3A94C9C6}" type="sibTrans" cxnId="{CD6804F2-92E4-4DE2-BD5A-84D5F65F050C}">
      <dgm:prSet custT="1"/>
      <dgm:spPr/>
      <dgm:t>
        <a:bodyPr/>
        <a:lstStyle/>
        <a:p>
          <a:endParaRPr lang="es-ES" sz="1200"/>
        </a:p>
      </dgm:t>
    </dgm:pt>
    <dgm:pt modelId="{CC1B1AE6-8025-4A7D-B1B0-3596EAE11B97}">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s-GT" sz="1200" dirty="0" smtClean="0"/>
            <a:t>Una bomba de Ca++ de la membrana lo lleva de regreso al retículo </a:t>
          </a:r>
          <a:endParaRPr lang="es-ES" sz="1200" dirty="0" smtClean="0"/>
        </a:p>
        <a:p>
          <a:pPr defTabSz="400050">
            <a:lnSpc>
              <a:spcPct val="90000"/>
            </a:lnSpc>
            <a:spcBef>
              <a:spcPct val="0"/>
            </a:spcBef>
            <a:spcAft>
              <a:spcPct val="35000"/>
            </a:spcAft>
          </a:pPr>
          <a:endParaRPr lang="es-ES" sz="1200" dirty="0"/>
        </a:p>
      </dgm:t>
    </dgm:pt>
    <dgm:pt modelId="{812A0961-99B9-4264-A6F7-E785111F33D4}" type="parTrans" cxnId="{EDA819AE-7BCB-4D3E-8199-6CF5B2BFC553}">
      <dgm:prSet/>
      <dgm:spPr/>
      <dgm:t>
        <a:bodyPr/>
        <a:lstStyle/>
        <a:p>
          <a:endParaRPr lang="es-ES" sz="1200"/>
        </a:p>
      </dgm:t>
    </dgm:pt>
    <dgm:pt modelId="{2742E4B8-40B6-4BFD-AB01-F059FF630731}" type="sibTrans" cxnId="{EDA819AE-7BCB-4D3E-8199-6CF5B2BFC553}">
      <dgm:prSet/>
      <dgm:spPr/>
      <dgm:t>
        <a:bodyPr/>
        <a:lstStyle/>
        <a:p>
          <a:endParaRPr lang="es-ES" sz="1200"/>
        </a:p>
      </dgm:t>
    </dgm:pt>
    <dgm:pt modelId="{BCA09323-BFCB-4E04-B4D1-B1B7687FC2EC}" type="pres">
      <dgm:prSet presAssocID="{739079F5-A371-45E5-895D-16CAA7B7968F}" presName="diagram" presStyleCnt="0">
        <dgm:presLayoutVars>
          <dgm:dir/>
          <dgm:resizeHandles val="exact"/>
        </dgm:presLayoutVars>
      </dgm:prSet>
      <dgm:spPr/>
      <dgm:t>
        <a:bodyPr/>
        <a:lstStyle/>
        <a:p>
          <a:endParaRPr lang="es-ES"/>
        </a:p>
      </dgm:t>
    </dgm:pt>
    <dgm:pt modelId="{0A4A6B4D-7B9F-42E3-A735-7172E8DB23CA}" type="pres">
      <dgm:prSet presAssocID="{63DE31FD-0997-482D-B2A7-CFAD227CCBB0}" presName="node" presStyleLbl="node1" presStyleIdx="0" presStyleCnt="8">
        <dgm:presLayoutVars>
          <dgm:bulletEnabled val="1"/>
        </dgm:presLayoutVars>
      </dgm:prSet>
      <dgm:spPr/>
      <dgm:t>
        <a:bodyPr/>
        <a:lstStyle/>
        <a:p>
          <a:endParaRPr lang="es-ES"/>
        </a:p>
      </dgm:t>
    </dgm:pt>
    <dgm:pt modelId="{167E6591-6451-4D93-BF0A-D97F880E07A5}" type="pres">
      <dgm:prSet presAssocID="{BADDDABD-00B9-4A07-85F0-7D2DFFA55996}" presName="sibTrans" presStyleLbl="sibTrans2D1" presStyleIdx="0" presStyleCnt="7"/>
      <dgm:spPr/>
      <dgm:t>
        <a:bodyPr/>
        <a:lstStyle/>
        <a:p>
          <a:endParaRPr lang="es-ES"/>
        </a:p>
      </dgm:t>
    </dgm:pt>
    <dgm:pt modelId="{18A11830-5D2E-45A4-8CD4-91AC5D298FB9}" type="pres">
      <dgm:prSet presAssocID="{BADDDABD-00B9-4A07-85F0-7D2DFFA55996}" presName="connectorText" presStyleLbl="sibTrans2D1" presStyleIdx="0" presStyleCnt="7"/>
      <dgm:spPr/>
      <dgm:t>
        <a:bodyPr/>
        <a:lstStyle/>
        <a:p>
          <a:endParaRPr lang="es-ES"/>
        </a:p>
      </dgm:t>
    </dgm:pt>
    <dgm:pt modelId="{7F86825A-BF12-4D77-880B-AF318DDDF9A7}" type="pres">
      <dgm:prSet presAssocID="{BEC5A77C-F273-450B-9D4E-05BC6347EBB6}" presName="node" presStyleLbl="node1" presStyleIdx="1" presStyleCnt="8">
        <dgm:presLayoutVars>
          <dgm:bulletEnabled val="1"/>
        </dgm:presLayoutVars>
      </dgm:prSet>
      <dgm:spPr/>
      <dgm:t>
        <a:bodyPr/>
        <a:lstStyle/>
        <a:p>
          <a:endParaRPr lang="es-ES"/>
        </a:p>
      </dgm:t>
    </dgm:pt>
    <dgm:pt modelId="{98AD3B0F-939B-4D41-BC48-2FF9EC31565E}" type="pres">
      <dgm:prSet presAssocID="{2EA60AC2-9FD1-4618-B5BB-0FBA781872C8}" presName="sibTrans" presStyleLbl="sibTrans2D1" presStyleIdx="1" presStyleCnt="7"/>
      <dgm:spPr/>
      <dgm:t>
        <a:bodyPr/>
        <a:lstStyle/>
        <a:p>
          <a:endParaRPr lang="es-ES"/>
        </a:p>
      </dgm:t>
    </dgm:pt>
    <dgm:pt modelId="{538EE2FD-DA91-4C97-B98C-A9C2748CBEDB}" type="pres">
      <dgm:prSet presAssocID="{2EA60AC2-9FD1-4618-B5BB-0FBA781872C8}" presName="connectorText" presStyleLbl="sibTrans2D1" presStyleIdx="1" presStyleCnt="7"/>
      <dgm:spPr/>
      <dgm:t>
        <a:bodyPr/>
        <a:lstStyle/>
        <a:p>
          <a:endParaRPr lang="es-ES"/>
        </a:p>
      </dgm:t>
    </dgm:pt>
    <dgm:pt modelId="{C451785C-4015-4371-887A-DC783B498017}" type="pres">
      <dgm:prSet presAssocID="{BE901128-F6AF-4E48-8C58-7DCE5D143BB4}" presName="node" presStyleLbl="node1" presStyleIdx="2" presStyleCnt="8">
        <dgm:presLayoutVars>
          <dgm:bulletEnabled val="1"/>
        </dgm:presLayoutVars>
      </dgm:prSet>
      <dgm:spPr/>
      <dgm:t>
        <a:bodyPr/>
        <a:lstStyle/>
        <a:p>
          <a:endParaRPr lang="es-ES"/>
        </a:p>
      </dgm:t>
    </dgm:pt>
    <dgm:pt modelId="{FDE1D963-FCDD-44CA-8804-DD49834DBC29}" type="pres">
      <dgm:prSet presAssocID="{8E4CFE7B-5E66-47DC-857F-2C145BE8248E}" presName="sibTrans" presStyleLbl="sibTrans2D1" presStyleIdx="2" presStyleCnt="7"/>
      <dgm:spPr/>
      <dgm:t>
        <a:bodyPr/>
        <a:lstStyle/>
        <a:p>
          <a:endParaRPr lang="es-ES"/>
        </a:p>
      </dgm:t>
    </dgm:pt>
    <dgm:pt modelId="{A46F15E6-6CAF-4A94-91D1-96E7F423ADB1}" type="pres">
      <dgm:prSet presAssocID="{8E4CFE7B-5E66-47DC-857F-2C145BE8248E}" presName="connectorText" presStyleLbl="sibTrans2D1" presStyleIdx="2" presStyleCnt="7"/>
      <dgm:spPr/>
      <dgm:t>
        <a:bodyPr/>
        <a:lstStyle/>
        <a:p>
          <a:endParaRPr lang="es-ES"/>
        </a:p>
      </dgm:t>
    </dgm:pt>
    <dgm:pt modelId="{F2958781-DA34-4D4D-B729-96B6327A8B57}" type="pres">
      <dgm:prSet presAssocID="{C3593E3E-ABEE-42C3-88F8-88E45E8D0876}" presName="node" presStyleLbl="node1" presStyleIdx="3" presStyleCnt="8">
        <dgm:presLayoutVars>
          <dgm:bulletEnabled val="1"/>
        </dgm:presLayoutVars>
      </dgm:prSet>
      <dgm:spPr/>
      <dgm:t>
        <a:bodyPr/>
        <a:lstStyle/>
        <a:p>
          <a:endParaRPr lang="es-ES"/>
        </a:p>
      </dgm:t>
    </dgm:pt>
    <dgm:pt modelId="{3D0B4D01-0501-4BF2-9EA7-C245EA6B081C}" type="pres">
      <dgm:prSet presAssocID="{0159E58F-73FC-4EC8-A156-E884E7A4FE64}" presName="sibTrans" presStyleLbl="sibTrans2D1" presStyleIdx="3" presStyleCnt="7"/>
      <dgm:spPr/>
      <dgm:t>
        <a:bodyPr/>
        <a:lstStyle/>
        <a:p>
          <a:endParaRPr lang="es-ES"/>
        </a:p>
      </dgm:t>
    </dgm:pt>
    <dgm:pt modelId="{B5404E5D-20DF-46C4-ACEA-F3B40EA18C28}" type="pres">
      <dgm:prSet presAssocID="{0159E58F-73FC-4EC8-A156-E884E7A4FE64}" presName="connectorText" presStyleLbl="sibTrans2D1" presStyleIdx="3" presStyleCnt="7"/>
      <dgm:spPr/>
      <dgm:t>
        <a:bodyPr/>
        <a:lstStyle/>
        <a:p>
          <a:endParaRPr lang="es-ES"/>
        </a:p>
      </dgm:t>
    </dgm:pt>
    <dgm:pt modelId="{5434AE67-4ACC-4530-A8C2-6C7FDCF8AA26}" type="pres">
      <dgm:prSet presAssocID="{14D76615-F998-47A5-B6BB-AD582BEAC5D8}" presName="node" presStyleLbl="node1" presStyleIdx="4" presStyleCnt="8">
        <dgm:presLayoutVars>
          <dgm:bulletEnabled val="1"/>
        </dgm:presLayoutVars>
      </dgm:prSet>
      <dgm:spPr/>
      <dgm:t>
        <a:bodyPr/>
        <a:lstStyle/>
        <a:p>
          <a:endParaRPr lang="es-ES"/>
        </a:p>
      </dgm:t>
    </dgm:pt>
    <dgm:pt modelId="{17D06F66-A07A-4A82-9502-315282D221DD}" type="pres">
      <dgm:prSet presAssocID="{C271E76D-48B3-41DC-8AB5-78B927EF1017}" presName="sibTrans" presStyleLbl="sibTrans2D1" presStyleIdx="4" presStyleCnt="7"/>
      <dgm:spPr/>
      <dgm:t>
        <a:bodyPr/>
        <a:lstStyle/>
        <a:p>
          <a:endParaRPr lang="es-ES"/>
        </a:p>
      </dgm:t>
    </dgm:pt>
    <dgm:pt modelId="{D890E268-EDFC-4D7A-AC3F-ED071E334E5E}" type="pres">
      <dgm:prSet presAssocID="{C271E76D-48B3-41DC-8AB5-78B927EF1017}" presName="connectorText" presStyleLbl="sibTrans2D1" presStyleIdx="4" presStyleCnt="7"/>
      <dgm:spPr/>
      <dgm:t>
        <a:bodyPr/>
        <a:lstStyle/>
        <a:p>
          <a:endParaRPr lang="es-ES"/>
        </a:p>
      </dgm:t>
    </dgm:pt>
    <dgm:pt modelId="{7045C674-7E46-441C-A255-BD6A454EA24D}" type="pres">
      <dgm:prSet presAssocID="{639EA8C3-3ABD-4682-8E7D-72C2B8C57A5F}" presName="node" presStyleLbl="node1" presStyleIdx="5" presStyleCnt="8" custLinFactNeighborX="-335" custLinFactNeighborY="9991">
        <dgm:presLayoutVars>
          <dgm:bulletEnabled val="1"/>
        </dgm:presLayoutVars>
      </dgm:prSet>
      <dgm:spPr/>
      <dgm:t>
        <a:bodyPr/>
        <a:lstStyle/>
        <a:p>
          <a:endParaRPr lang="es-ES"/>
        </a:p>
      </dgm:t>
    </dgm:pt>
    <dgm:pt modelId="{D93FBB29-ACAC-4E21-8DD9-9653F252EA93}" type="pres">
      <dgm:prSet presAssocID="{D9C13204-9A61-45F9-8DD2-AEEE1DC14995}" presName="sibTrans" presStyleLbl="sibTrans2D1" presStyleIdx="5" presStyleCnt="7"/>
      <dgm:spPr/>
      <dgm:t>
        <a:bodyPr/>
        <a:lstStyle/>
        <a:p>
          <a:endParaRPr lang="es-ES"/>
        </a:p>
      </dgm:t>
    </dgm:pt>
    <dgm:pt modelId="{FE4491D9-B26B-46A0-A160-C8D84A009BFA}" type="pres">
      <dgm:prSet presAssocID="{D9C13204-9A61-45F9-8DD2-AEEE1DC14995}" presName="connectorText" presStyleLbl="sibTrans2D1" presStyleIdx="5" presStyleCnt="7"/>
      <dgm:spPr/>
      <dgm:t>
        <a:bodyPr/>
        <a:lstStyle/>
        <a:p>
          <a:endParaRPr lang="es-ES"/>
        </a:p>
      </dgm:t>
    </dgm:pt>
    <dgm:pt modelId="{CDC061E1-37B2-4503-A31C-5167AC7F0820}" type="pres">
      <dgm:prSet presAssocID="{5EE925BE-961C-45AD-93B2-D9FE755E1B00}" presName="node" presStyleLbl="node1" presStyleIdx="6" presStyleCnt="8">
        <dgm:presLayoutVars>
          <dgm:bulletEnabled val="1"/>
        </dgm:presLayoutVars>
      </dgm:prSet>
      <dgm:spPr/>
      <dgm:t>
        <a:bodyPr/>
        <a:lstStyle/>
        <a:p>
          <a:endParaRPr lang="es-ES"/>
        </a:p>
      </dgm:t>
    </dgm:pt>
    <dgm:pt modelId="{2A1A07F6-1A6B-49D1-92D3-C70D4FA19290}" type="pres">
      <dgm:prSet presAssocID="{EE81EF60-2317-4360-922A-62AD3A94C9C6}" presName="sibTrans" presStyleLbl="sibTrans2D1" presStyleIdx="6" presStyleCnt="7"/>
      <dgm:spPr/>
      <dgm:t>
        <a:bodyPr/>
        <a:lstStyle/>
        <a:p>
          <a:endParaRPr lang="es-ES"/>
        </a:p>
      </dgm:t>
    </dgm:pt>
    <dgm:pt modelId="{696986F0-5807-4A37-BB61-38DD17153A97}" type="pres">
      <dgm:prSet presAssocID="{EE81EF60-2317-4360-922A-62AD3A94C9C6}" presName="connectorText" presStyleLbl="sibTrans2D1" presStyleIdx="6" presStyleCnt="7"/>
      <dgm:spPr/>
      <dgm:t>
        <a:bodyPr/>
        <a:lstStyle/>
        <a:p>
          <a:endParaRPr lang="es-ES"/>
        </a:p>
      </dgm:t>
    </dgm:pt>
    <dgm:pt modelId="{AA698C12-332D-4CC1-944B-CB81B8C3007B}" type="pres">
      <dgm:prSet presAssocID="{CC1B1AE6-8025-4A7D-B1B0-3596EAE11B97}" presName="node" presStyleLbl="node1" presStyleIdx="7" presStyleCnt="8">
        <dgm:presLayoutVars>
          <dgm:bulletEnabled val="1"/>
        </dgm:presLayoutVars>
      </dgm:prSet>
      <dgm:spPr/>
      <dgm:t>
        <a:bodyPr/>
        <a:lstStyle/>
        <a:p>
          <a:endParaRPr lang="es-ES"/>
        </a:p>
      </dgm:t>
    </dgm:pt>
  </dgm:ptLst>
  <dgm:cxnLst>
    <dgm:cxn modelId="{EDA819AE-7BCB-4D3E-8199-6CF5B2BFC553}" srcId="{739079F5-A371-45E5-895D-16CAA7B7968F}" destId="{CC1B1AE6-8025-4A7D-B1B0-3596EAE11B97}" srcOrd="7" destOrd="0" parTransId="{812A0961-99B9-4264-A6F7-E785111F33D4}" sibTransId="{2742E4B8-40B6-4BFD-AB01-F059FF630731}"/>
    <dgm:cxn modelId="{D43247FA-A46A-487E-AF82-02E068663628}" type="presOf" srcId="{C271E76D-48B3-41DC-8AB5-78B927EF1017}" destId="{17D06F66-A07A-4A82-9502-315282D221DD}" srcOrd="0" destOrd="0" presId="urn:microsoft.com/office/officeart/2005/8/layout/process5"/>
    <dgm:cxn modelId="{1F94FB4B-8259-4184-A3F3-2F212EDECE62}" type="presOf" srcId="{639EA8C3-3ABD-4682-8E7D-72C2B8C57A5F}" destId="{7045C674-7E46-441C-A255-BD6A454EA24D}" srcOrd="0" destOrd="0" presId="urn:microsoft.com/office/officeart/2005/8/layout/process5"/>
    <dgm:cxn modelId="{BF209D9D-FFAD-4DEB-AD97-1A9AE1BD3901}" type="presOf" srcId="{BADDDABD-00B9-4A07-85F0-7D2DFFA55996}" destId="{167E6591-6451-4D93-BF0A-D97F880E07A5}" srcOrd="0" destOrd="0" presId="urn:microsoft.com/office/officeart/2005/8/layout/process5"/>
    <dgm:cxn modelId="{CD6804F2-92E4-4DE2-BD5A-84D5F65F050C}" srcId="{739079F5-A371-45E5-895D-16CAA7B7968F}" destId="{5EE925BE-961C-45AD-93B2-D9FE755E1B00}" srcOrd="6" destOrd="0" parTransId="{70C1E1C3-FF4D-4A70-933A-59FADEF385FE}" sibTransId="{EE81EF60-2317-4360-922A-62AD3A94C9C6}"/>
    <dgm:cxn modelId="{8B1A2FCF-8C4F-40E6-B84C-BAB06B50905A}" type="presOf" srcId="{8E4CFE7B-5E66-47DC-857F-2C145BE8248E}" destId="{FDE1D963-FCDD-44CA-8804-DD49834DBC29}" srcOrd="0" destOrd="0" presId="urn:microsoft.com/office/officeart/2005/8/layout/process5"/>
    <dgm:cxn modelId="{EFE29865-A192-4614-A9F7-2CADB6D91521}" type="presOf" srcId="{8E4CFE7B-5E66-47DC-857F-2C145BE8248E}" destId="{A46F15E6-6CAF-4A94-91D1-96E7F423ADB1}" srcOrd="1" destOrd="0" presId="urn:microsoft.com/office/officeart/2005/8/layout/process5"/>
    <dgm:cxn modelId="{F28673BE-1533-4840-8C31-EF8DD3FCD545}" type="presOf" srcId="{2EA60AC2-9FD1-4618-B5BB-0FBA781872C8}" destId="{98AD3B0F-939B-4D41-BC48-2FF9EC31565E}" srcOrd="0" destOrd="0" presId="urn:microsoft.com/office/officeart/2005/8/layout/process5"/>
    <dgm:cxn modelId="{0D938D46-A253-407F-9D75-B5F669EBE4E2}" type="presOf" srcId="{BE901128-F6AF-4E48-8C58-7DCE5D143BB4}" destId="{C451785C-4015-4371-887A-DC783B498017}" srcOrd="0" destOrd="0" presId="urn:microsoft.com/office/officeart/2005/8/layout/process5"/>
    <dgm:cxn modelId="{E613F02A-001B-4079-86FC-82FA5315ED14}" srcId="{739079F5-A371-45E5-895D-16CAA7B7968F}" destId="{C3593E3E-ABEE-42C3-88F8-88E45E8D0876}" srcOrd="3" destOrd="0" parTransId="{89D205A7-8D4D-466A-82F4-3B224D1DCF07}" sibTransId="{0159E58F-73FC-4EC8-A156-E884E7A4FE64}"/>
    <dgm:cxn modelId="{0891EFD1-4004-4D78-B791-DB3BCFE4363E}" type="presOf" srcId="{C3593E3E-ABEE-42C3-88F8-88E45E8D0876}" destId="{F2958781-DA34-4D4D-B729-96B6327A8B57}" srcOrd="0" destOrd="0" presId="urn:microsoft.com/office/officeart/2005/8/layout/process5"/>
    <dgm:cxn modelId="{28FA4589-0BD7-462E-8C08-FC2CB3C7D3B4}" type="presOf" srcId="{0159E58F-73FC-4EC8-A156-E884E7A4FE64}" destId="{B5404E5D-20DF-46C4-ACEA-F3B40EA18C28}" srcOrd="1" destOrd="0" presId="urn:microsoft.com/office/officeart/2005/8/layout/process5"/>
    <dgm:cxn modelId="{22C513F9-F619-4075-8D3C-396A1EBE82C9}" srcId="{739079F5-A371-45E5-895D-16CAA7B7968F}" destId="{14D76615-F998-47A5-B6BB-AD582BEAC5D8}" srcOrd="4" destOrd="0" parTransId="{48A3B3BB-7660-4411-9CF9-FE4412766182}" sibTransId="{C271E76D-48B3-41DC-8AB5-78B927EF1017}"/>
    <dgm:cxn modelId="{FAB7EBDF-8EA3-47CA-834D-967FE2C7DB6A}" srcId="{739079F5-A371-45E5-895D-16CAA7B7968F}" destId="{BEC5A77C-F273-450B-9D4E-05BC6347EBB6}" srcOrd="1" destOrd="0" parTransId="{4F134E35-5D09-478A-88BF-315F664F5A22}" sibTransId="{2EA60AC2-9FD1-4618-B5BB-0FBA781872C8}"/>
    <dgm:cxn modelId="{674E7C5D-CCF1-4BDB-A971-E871DEB8285E}" type="presOf" srcId="{D9C13204-9A61-45F9-8DD2-AEEE1DC14995}" destId="{FE4491D9-B26B-46A0-A160-C8D84A009BFA}" srcOrd="1" destOrd="0" presId="urn:microsoft.com/office/officeart/2005/8/layout/process5"/>
    <dgm:cxn modelId="{C90401A9-5CB1-4BFD-96B4-EE1CE7259F25}" type="presOf" srcId="{2EA60AC2-9FD1-4618-B5BB-0FBA781872C8}" destId="{538EE2FD-DA91-4C97-B98C-A9C2748CBEDB}" srcOrd="1" destOrd="0" presId="urn:microsoft.com/office/officeart/2005/8/layout/process5"/>
    <dgm:cxn modelId="{F23B2F42-4797-4AEB-91D6-F9C937303149}" srcId="{739079F5-A371-45E5-895D-16CAA7B7968F}" destId="{BE901128-F6AF-4E48-8C58-7DCE5D143BB4}" srcOrd="2" destOrd="0" parTransId="{C0B8DF96-7194-4CA8-979E-54A490E27AB3}" sibTransId="{8E4CFE7B-5E66-47DC-857F-2C145BE8248E}"/>
    <dgm:cxn modelId="{F493F8FC-54D6-463C-909C-C1BA9B8D3A51}" type="presOf" srcId="{63DE31FD-0997-482D-B2A7-CFAD227CCBB0}" destId="{0A4A6B4D-7B9F-42E3-A735-7172E8DB23CA}" srcOrd="0" destOrd="0" presId="urn:microsoft.com/office/officeart/2005/8/layout/process5"/>
    <dgm:cxn modelId="{4B4F1294-7090-479B-BF8B-4405C7939AFE}" type="presOf" srcId="{14D76615-F998-47A5-B6BB-AD582BEAC5D8}" destId="{5434AE67-4ACC-4530-A8C2-6C7FDCF8AA26}" srcOrd="0" destOrd="0" presId="urn:microsoft.com/office/officeart/2005/8/layout/process5"/>
    <dgm:cxn modelId="{A298F716-CA64-4C7E-9A78-3E5B7C2D3713}" type="presOf" srcId="{739079F5-A371-45E5-895D-16CAA7B7968F}" destId="{BCA09323-BFCB-4E04-B4D1-B1B7687FC2EC}" srcOrd="0" destOrd="0" presId="urn:microsoft.com/office/officeart/2005/8/layout/process5"/>
    <dgm:cxn modelId="{96B1A0CF-949A-4A10-8C68-DDE0E80F698F}" type="presOf" srcId="{BEC5A77C-F273-450B-9D4E-05BC6347EBB6}" destId="{7F86825A-BF12-4D77-880B-AF318DDDF9A7}" srcOrd="0" destOrd="0" presId="urn:microsoft.com/office/officeart/2005/8/layout/process5"/>
    <dgm:cxn modelId="{9E193FF5-4AA6-4909-A2BA-F837986DDF43}" srcId="{739079F5-A371-45E5-895D-16CAA7B7968F}" destId="{63DE31FD-0997-482D-B2A7-CFAD227CCBB0}" srcOrd="0" destOrd="0" parTransId="{2B75AC1C-96AE-4D9C-BC34-75FC757B8A42}" sibTransId="{BADDDABD-00B9-4A07-85F0-7D2DFFA55996}"/>
    <dgm:cxn modelId="{E43DED23-7E4B-4665-B0B2-1A5459C7F0B9}" type="presOf" srcId="{0159E58F-73FC-4EC8-A156-E884E7A4FE64}" destId="{3D0B4D01-0501-4BF2-9EA7-C245EA6B081C}" srcOrd="0" destOrd="0" presId="urn:microsoft.com/office/officeart/2005/8/layout/process5"/>
    <dgm:cxn modelId="{7F175102-453D-4C47-90CD-CB26B4F50A18}" type="presOf" srcId="{EE81EF60-2317-4360-922A-62AD3A94C9C6}" destId="{2A1A07F6-1A6B-49D1-92D3-C70D4FA19290}" srcOrd="0" destOrd="0" presId="urn:microsoft.com/office/officeart/2005/8/layout/process5"/>
    <dgm:cxn modelId="{339EE019-337A-4316-A126-B3D582E6CFCF}" type="presOf" srcId="{BADDDABD-00B9-4A07-85F0-7D2DFFA55996}" destId="{18A11830-5D2E-45A4-8CD4-91AC5D298FB9}" srcOrd="1" destOrd="0" presId="urn:microsoft.com/office/officeart/2005/8/layout/process5"/>
    <dgm:cxn modelId="{1A9A6EEE-BFF2-49A3-95DB-C4F024918A81}" type="presOf" srcId="{C271E76D-48B3-41DC-8AB5-78B927EF1017}" destId="{D890E268-EDFC-4D7A-AC3F-ED071E334E5E}" srcOrd="1" destOrd="0" presId="urn:microsoft.com/office/officeart/2005/8/layout/process5"/>
    <dgm:cxn modelId="{D3328B21-B867-4A22-ACE3-A4FBC8D51BF0}" type="presOf" srcId="{EE81EF60-2317-4360-922A-62AD3A94C9C6}" destId="{696986F0-5807-4A37-BB61-38DD17153A97}" srcOrd="1" destOrd="0" presId="urn:microsoft.com/office/officeart/2005/8/layout/process5"/>
    <dgm:cxn modelId="{375D7751-66FA-4490-8695-1542A064DAA5}" type="presOf" srcId="{5EE925BE-961C-45AD-93B2-D9FE755E1B00}" destId="{CDC061E1-37B2-4503-A31C-5167AC7F0820}" srcOrd="0" destOrd="0" presId="urn:microsoft.com/office/officeart/2005/8/layout/process5"/>
    <dgm:cxn modelId="{36547563-03F2-44AD-9A4F-6F04C159F556}" type="presOf" srcId="{CC1B1AE6-8025-4A7D-B1B0-3596EAE11B97}" destId="{AA698C12-332D-4CC1-944B-CB81B8C3007B}" srcOrd="0" destOrd="0" presId="urn:microsoft.com/office/officeart/2005/8/layout/process5"/>
    <dgm:cxn modelId="{6A8E291B-D518-43F7-8023-7876F25B3DBA}" type="presOf" srcId="{D9C13204-9A61-45F9-8DD2-AEEE1DC14995}" destId="{D93FBB29-ACAC-4E21-8DD9-9653F252EA93}" srcOrd="0" destOrd="0" presId="urn:microsoft.com/office/officeart/2005/8/layout/process5"/>
    <dgm:cxn modelId="{850D23F1-74AB-4DF3-AD45-84770243663B}" srcId="{739079F5-A371-45E5-895D-16CAA7B7968F}" destId="{639EA8C3-3ABD-4682-8E7D-72C2B8C57A5F}" srcOrd="5" destOrd="0" parTransId="{03E47080-CADF-452A-997F-7A609D97053F}" sibTransId="{D9C13204-9A61-45F9-8DD2-AEEE1DC14995}"/>
    <dgm:cxn modelId="{6E7E331A-AABA-4E3B-AF2E-0845CA1EB34E}" type="presParOf" srcId="{BCA09323-BFCB-4E04-B4D1-B1B7687FC2EC}" destId="{0A4A6B4D-7B9F-42E3-A735-7172E8DB23CA}" srcOrd="0" destOrd="0" presId="urn:microsoft.com/office/officeart/2005/8/layout/process5"/>
    <dgm:cxn modelId="{E04205E9-BAFD-44A1-AAA0-C19A91CEB924}" type="presParOf" srcId="{BCA09323-BFCB-4E04-B4D1-B1B7687FC2EC}" destId="{167E6591-6451-4D93-BF0A-D97F880E07A5}" srcOrd="1" destOrd="0" presId="urn:microsoft.com/office/officeart/2005/8/layout/process5"/>
    <dgm:cxn modelId="{C9C4E73D-F1B9-4E5D-A81A-2A1093E9DF71}" type="presParOf" srcId="{167E6591-6451-4D93-BF0A-D97F880E07A5}" destId="{18A11830-5D2E-45A4-8CD4-91AC5D298FB9}" srcOrd="0" destOrd="0" presId="urn:microsoft.com/office/officeart/2005/8/layout/process5"/>
    <dgm:cxn modelId="{B4637C45-C089-42D2-A3A4-4432B3AE4984}" type="presParOf" srcId="{BCA09323-BFCB-4E04-B4D1-B1B7687FC2EC}" destId="{7F86825A-BF12-4D77-880B-AF318DDDF9A7}" srcOrd="2" destOrd="0" presId="urn:microsoft.com/office/officeart/2005/8/layout/process5"/>
    <dgm:cxn modelId="{2A0B9C3C-96A1-4A07-A9BA-CB938D613608}" type="presParOf" srcId="{BCA09323-BFCB-4E04-B4D1-B1B7687FC2EC}" destId="{98AD3B0F-939B-4D41-BC48-2FF9EC31565E}" srcOrd="3" destOrd="0" presId="urn:microsoft.com/office/officeart/2005/8/layout/process5"/>
    <dgm:cxn modelId="{B0522A87-60F5-40AA-90E4-238E30E6A14F}" type="presParOf" srcId="{98AD3B0F-939B-4D41-BC48-2FF9EC31565E}" destId="{538EE2FD-DA91-4C97-B98C-A9C2748CBEDB}" srcOrd="0" destOrd="0" presId="urn:microsoft.com/office/officeart/2005/8/layout/process5"/>
    <dgm:cxn modelId="{78FCCE06-9EBC-4FE5-A6B3-B9DA19123E47}" type="presParOf" srcId="{BCA09323-BFCB-4E04-B4D1-B1B7687FC2EC}" destId="{C451785C-4015-4371-887A-DC783B498017}" srcOrd="4" destOrd="0" presId="urn:microsoft.com/office/officeart/2005/8/layout/process5"/>
    <dgm:cxn modelId="{CA19C246-F616-4D35-982D-82BE20B34853}" type="presParOf" srcId="{BCA09323-BFCB-4E04-B4D1-B1B7687FC2EC}" destId="{FDE1D963-FCDD-44CA-8804-DD49834DBC29}" srcOrd="5" destOrd="0" presId="urn:microsoft.com/office/officeart/2005/8/layout/process5"/>
    <dgm:cxn modelId="{9E4B365C-4F6C-4A25-A629-B2D658A15F36}" type="presParOf" srcId="{FDE1D963-FCDD-44CA-8804-DD49834DBC29}" destId="{A46F15E6-6CAF-4A94-91D1-96E7F423ADB1}" srcOrd="0" destOrd="0" presId="urn:microsoft.com/office/officeart/2005/8/layout/process5"/>
    <dgm:cxn modelId="{238C0069-AC8A-4486-AF2F-6F9DBDAD5982}" type="presParOf" srcId="{BCA09323-BFCB-4E04-B4D1-B1B7687FC2EC}" destId="{F2958781-DA34-4D4D-B729-96B6327A8B57}" srcOrd="6" destOrd="0" presId="urn:microsoft.com/office/officeart/2005/8/layout/process5"/>
    <dgm:cxn modelId="{8647E642-7679-49C6-965A-B1DDF7BF72CE}" type="presParOf" srcId="{BCA09323-BFCB-4E04-B4D1-B1B7687FC2EC}" destId="{3D0B4D01-0501-4BF2-9EA7-C245EA6B081C}" srcOrd="7" destOrd="0" presId="urn:microsoft.com/office/officeart/2005/8/layout/process5"/>
    <dgm:cxn modelId="{F604A91A-CAEE-4FC7-9C52-A1C52DE5721A}" type="presParOf" srcId="{3D0B4D01-0501-4BF2-9EA7-C245EA6B081C}" destId="{B5404E5D-20DF-46C4-ACEA-F3B40EA18C28}" srcOrd="0" destOrd="0" presId="urn:microsoft.com/office/officeart/2005/8/layout/process5"/>
    <dgm:cxn modelId="{3BA0EBC5-5D44-4CD8-A2CC-5D956DE3E631}" type="presParOf" srcId="{BCA09323-BFCB-4E04-B4D1-B1B7687FC2EC}" destId="{5434AE67-4ACC-4530-A8C2-6C7FDCF8AA26}" srcOrd="8" destOrd="0" presId="urn:microsoft.com/office/officeart/2005/8/layout/process5"/>
    <dgm:cxn modelId="{C1707588-94E1-4957-BE1C-043191942187}" type="presParOf" srcId="{BCA09323-BFCB-4E04-B4D1-B1B7687FC2EC}" destId="{17D06F66-A07A-4A82-9502-315282D221DD}" srcOrd="9" destOrd="0" presId="urn:microsoft.com/office/officeart/2005/8/layout/process5"/>
    <dgm:cxn modelId="{02B1C587-B535-45B2-8125-3BD7DA9A2B8E}" type="presParOf" srcId="{17D06F66-A07A-4A82-9502-315282D221DD}" destId="{D890E268-EDFC-4D7A-AC3F-ED071E334E5E}" srcOrd="0" destOrd="0" presId="urn:microsoft.com/office/officeart/2005/8/layout/process5"/>
    <dgm:cxn modelId="{83DBA84D-3F10-4F6C-BA64-BA2D81C27425}" type="presParOf" srcId="{BCA09323-BFCB-4E04-B4D1-B1B7687FC2EC}" destId="{7045C674-7E46-441C-A255-BD6A454EA24D}" srcOrd="10" destOrd="0" presId="urn:microsoft.com/office/officeart/2005/8/layout/process5"/>
    <dgm:cxn modelId="{B0F9B0FF-6B2B-4318-8800-C3549E86FAA6}" type="presParOf" srcId="{BCA09323-BFCB-4E04-B4D1-B1B7687FC2EC}" destId="{D93FBB29-ACAC-4E21-8DD9-9653F252EA93}" srcOrd="11" destOrd="0" presId="urn:microsoft.com/office/officeart/2005/8/layout/process5"/>
    <dgm:cxn modelId="{149788D0-516C-4017-90C9-81FFB0CFF8AD}" type="presParOf" srcId="{D93FBB29-ACAC-4E21-8DD9-9653F252EA93}" destId="{FE4491D9-B26B-46A0-A160-C8D84A009BFA}" srcOrd="0" destOrd="0" presId="urn:microsoft.com/office/officeart/2005/8/layout/process5"/>
    <dgm:cxn modelId="{6E75CD91-A2D7-467B-9428-48659AFC5921}" type="presParOf" srcId="{BCA09323-BFCB-4E04-B4D1-B1B7687FC2EC}" destId="{CDC061E1-37B2-4503-A31C-5167AC7F0820}" srcOrd="12" destOrd="0" presId="urn:microsoft.com/office/officeart/2005/8/layout/process5"/>
    <dgm:cxn modelId="{376AB542-A1AA-420C-A851-0531A5E7CA6B}" type="presParOf" srcId="{BCA09323-BFCB-4E04-B4D1-B1B7687FC2EC}" destId="{2A1A07F6-1A6B-49D1-92D3-C70D4FA19290}" srcOrd="13" destOrd="0" presId="urn:microsoft.com/office/officeart/2005/8/layout/process5"/>
    <dgm:cxn modelId="{4326646A-D8EA-4B43-98ED-325EE7F3C3CC}" type="presParOf" srcId="{2A1A07F6-1A6B-49D1-92D3-C70D4FA19290}" destId="{696986F0-5807-4A37-BB61-38DD17153A97}" srcOrd="0" destOrd="0" presId="urn:microsoft.com/office/officeart/2005/8/layout/process5"/>
    <dgm:cxn modelId="{8DA3683D-51DC-4D6F-8554-DC72C995F156}" type="presParOf" srcId="{BCA09323-BFCB-4E04-B4D1-B1B7687FC2EC}" destId="{AA698C12-332D-4CC1-944B-CB81B8C3007B}" srcOrd="14" destOrd="0" presId="urn:microsoft.com/office/officeart/2005/8/layout/process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A4A6B4D-7B9F-42E3-A735-7172E8DB23CA}">
      <dsp:nvSpPr>
        <dsp:cNvPr id="0" name=""/>
        <dsp:cNvSpPr/>
      </dsp:nvSpPr>
      <dsp:spPr>
        <a:xfrm>
          <a:off x="674531" y="1049"/>
          <a:ext cx="1937869" cy="1162721"/>
        </a:xfrm>
        <a:prstGeom prst="roundRect">
          <a:avLst>
            <a:gd name="adj" fmla="val 10000"/>
          </a:avLst>
        </a:prstGeom>
        <a:solidFill>
          <a:schemeClr val="accent2">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s-GT" sz="1200" kern="1200" dirty="0" smtClean="0"/>
            <a:t>El potencial de acción procedente de la fibra motora nerviosa llega a sus terminales sobre la fibra muscular.</a:t>
          </a:r>
        </a:p>
        <a:p>
          <a:pPr lvl="0" algn="ctr" defTabSz="1555750">
            <a:lnSpc>
              <a:spcPct val="90000"/>
            </a:lnSpc>
            <a:spcBef>
              <a:spcPct val="0"/>
            </a:spcBef>
            <a:spcAft>
              <a:spcPct val="35000"/>
            </a:spcAft>
          </a:pPr>
          <a:endParaRPr lang="es-ES" sz="1200" kern="1200" dirty="0"/>
        </a:p>
      </dsp:txBody>
      <dsp:txXfrm>
        <a:off x="674531" y="1049"/>
        <a:ext cx="1937869" cy="1162721"/>
      </dsp:txXfrm>
    </dsp:sp>
    <dsp:sp modelId="{167E6591-6451-4D93-BF0A-D97F880E07A5}">
      <dsp:nvSpPr>
        <dsp:cNvPr id="0" name=""/>
        <dsp:cNvSpPr/>
      </dsp:nvSpPr>
      <dsp:spPr>
        <a:xfrm>
          <a:off x="2782933" y="342114"/>
          <a:ext cx="410828" cy="480591"/>
        </a:xfrm>
        <a:prstGeom prst="rightArrow">
          <a:avLst>
            <a:gd name="adj1" fmla="val 60000"/>
            <a:gd name="adj2" fmla="val 50000"/>
          </a:avLst>
        </a:prstGeom>
        <a:solidFill>
          <a:schemeClr val="accent2">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s-ES" sz="1200" kern="1200"/>
        </a:p>
      </dsp:txBody>
      <dsp:txXfrm>
        <a:off x="2782933" y="342114"/>
        <a:ext cx="410828" cy="480591"/>
      </dsp:txXfrm>
    </dsp:sp>
    <dsp:sp modelId="{7F86825A-BF12-4D77-880B-AF318DDDF9A7}">
      <dsp:nvSpPr>
        <dsp:cNvPr id="0" name=""/>
        <dsp:cNvSpPr/>
      </dsp:nvSpPr>
      <dsp:spPr>
        <a:xfrm>
          <a:off x="3387549" y="1049"/>
          <a:ext cx="1937869" cy="1162721"/>
        </a:xfrm>
        <a:prstGeom prst="roundRect">
          <a:avLst>
            <a:gd name="adj" fmla="val 10000"/>
          </a:avLst>
        </a:prstGeom>
        <a:solidFill>
          <a:schemeClr val="accent2">
            <a:alpha val="90000"/>
            <a:hueOff val="0"/>
            <a:satOff val="0"/>
            <a:lumOff val="0"/>
            <a:alphaOff val="-5714"/>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s-GT" sz="1200" kern="1200" dirty="0" smtClean="0"/>
            <a:t>Libera Acetilcolina</a:t>
          </a:r>
        </a:p>
        <a:p>
          <a:pPr lvl="0" algn="ctr" defTabSz="400050">
            <a:lnSpc>
              <a:spcPct val="90000"/>
            </a:lnSpc>
            <a:spcBef>
              <a:spcPct val="0"/>
            </a:spcBef>
            <a:spcAft>
              <a:spcPct val="35000"/>
            </a:spcAft>
          </a:pPr>
          <a:endParaRPr lang="es-ES" sz="1200" kern="1200" dirty="0"/>
        </a:p>
      </dsp:txBody>
      <dsp:txXfrm>
        <a:off x="3387549" y="1049"/>
        <a:ext cx="1937869" cy="1162721"/>
      </dsp:txXfrm>
    </dsp:sp>
    <dsp:sp modelId="{98AD3B0F-939B-4D41-BC48-2FF9EC31565E}">
      <dsp:nvSpPr>
        <dsp:cNvPr id="0" name=""/>
        <dsp:cNvSpPr/>
      </dsp:nvSpPr>
      <dsp:spPr>
        <a:xfrm>
          <a:off x="5495951" y="342114"/>
          <a:ext cx="410828" cy="480591"/>
        </a:xfrm>
        <a:prstGeom prst="rightArrow">
          <a:avLst>
            <a:gd name="adj1" fmla="val 60000"/>
            <a:gd name="adj2" fmla="val 50000"/>
          </a:avLst>
        </a:prstGeom>
        <a:solidFill>
          <a:schemeClr val="accent2">
            <a:shade val="90000"/>
            <a:hueOff val="46274"/>
            <a:satOff val="-1034"/>
            <a:lumOff val="524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s-ES" sz="1200" kern="1200"/>
        </a:p>
      </dsp:txBody>
      <dsp:txXfrm>
        <a:off x="5495951" y="342114"/>
        <a:ext cx="410828" cy="480591"/>
      </dsp:txXfrm>
    </dsp:sp>
    <dsp:sp modelId="{C451785C-4015-4371-887A-DC783B498017}">
      <dsp:nvSpPr>
        <dsp:cNvPr id="0" name=""/>
        <dsp:cNvSpPr/>
      </dsp:nvSpPr>
      <dsp:spPr>
        <a:xfrm>
          <a:off x="6100566" y="1049"/>
          <a:ext cx="1937869" cy="1162721"/>
        </a:xfrm>
        <a:prstGeom prst="roundRect">
          <a:avLst>
            <a:gd name="adj" fmla="val 10000"/>
          </a:avLst>
        </a:prstGeom>
        <a:solidFill>
          <a:schemeClr val="accent2">
            <a:alpha val="90000"/>
            <a:hueOff val="0"/>
            <a:satOff val="0"/>
            <a:lumOff val="0"/>
            <a:alphaOff val="-11429"/>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s-GT" sz="1200" kern="1200" dirty="0" smtClean="0"/>
            <a:t>Acetilcolina actúa en la membrana de la fibra muscular para abrir canales de cationes (activados por acetilcolina)</a:t>
          </a:r>
        </a:p>
        <a:p>
          <a:pPr lvl="0" algn="ctr" defTabSz="400050">
            <a:lnSpc>
              <a:spcPct val="90000"/>
            </a:lnSpc>
            <a:spcBef>
              <a:spcPct val="0"/>
            </a:spcBef>
            <a:spcAft>
              <a:spcPct val="35000"/>
            </a:spcAft>
          </a:pPr>
          <a:endParaRPr lang="es-ES" sz="1200" kern="1200" dirty="0"/>
        </a:p>
      </dsp:txBody>
      <dsp:txXfrm>
        <a:off x="6100566" y="1049"/>
        <a:ext cx="1937869" cy="1162721"/>
      </dsp:txXfrm>
    </dsp:sp>
    <dsp:sp modelId="{FDE1D963-FCDD-44CA-8804-DD49834DBC29}">
      <dsp:nvSpPr>
        <dsp:cNvPr id="0" name=""/>
        <dsp:cNvSpPr/>
      </dsp:nvSpPr>
      <dsp:spPr>
        <a:xfrm rot="5400000">
          <a:off x="6864087" y="1299422"/>
          <a:ext cx="410828" cy="480591"/>
        </a:xfrm>
        <a:prstGeom prst="rightArrow">
          <a:avLst>
            <a:gd name="adj1" fmla="val 60000"/>
            <a:gd name="adj2" fmla="val 50000"/>
          </a:avLst>
        </a:prstGeom>
        <a:solidFill>
          <a:schemeClr val="accent2">
            <a:shade val="90000"/>
            <a:hueOff val="92549"/>
            <a:satOff val="-2068"/>
            <a:lumOff val="104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s-ES" sz="1200" kern="1200"/>
        </a:p>
      </dsp:txBody>
      <dsp:txXfrm rot="5400000">
        <a:off x="6864087" y="1299422"/>
        <a:ext cx="410828" cy="480591"/>
      </dsp:txXfrm>
    </dsp:sp>
    <dsp:sp modelId="{F2958781-DA34-4D4D-B729-96B6327A8B57}">
      <dsp:nvSpPr>
        <dsp:cNvPr id="0" name=""/>
        <dsp:cNvSpPr/>
      </dsp:nvSpPr>
      <dsp:spPr>
        <a:xfrm>
          <a:off x="6100566" y="1938919"/>
          <a:ext cx="1937869" cy="1162721"/>
        </a:xfrm>
        <a:prstGeom prst="roundRect">
          <a:avLst>
            <a:gd name="adj" fmla="val 10000"/>
          </a:avLst>
        </a:prstGeom>
        <a:solidFill>
          <a:schemeClr val="accent2">
            <a:alpha val="90000"/>
            <a:hueOff val="0"/>
            <a:satOff val="0"/>
            <a:lumOff val="0"/>
            <a:alphaOff val="-17143"/>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s-GT" sz="1200" kern="1200" dirty="0" smtClean="0"/>
            <a:t>Permite la entrada de Na+ que despolariza a la fibra muscular</a:t>
          </a:r>
        </a:p>
        <a:p>
          <a:pPr lvl="0" algn="ctr" defTabSz="400050">
            <a:lnSpc>
              <a:spcPct val="90000"/>
            </a:lnSpc>
            <a:spcBef>
              <a:spcPct val="0"/>
            </a:spcBef>
            <a:spcAft>
              <a:spcPct val="35000"/>
            </a:spcAft>
          </a:pPr>
          <a:endParaRPr lang="es-ES" sz="1200" kern="1200" dirty="0"/>
        </a:p>
      </dsp:txBody>
      <dsp:txXfrm>
        <a:off x="6100566" y="1938919"/>
        <a:ext cx="1937869" cy="1162721"/>
      </dsp:txXfrm>
    </dsp:sp>
    <dsp:sp modelId="{3D0B4D01-0501-4BF2-9EA7-C245EA6B081C}">
      <dsp:nvSpPr>
        <dsp:cNvPr id="0" name=""/>
        <dsp:cNvSpPr/>
      </dsp:nvSpPr>
      <dsp:spPr>
        <a:xfrm rot="10800000">
          <a:off x="5519205" y="2279984"/>
          <a:ext cx="410828" cy="480591"/>
        </a:xfrm>
        <a:prstGeom prst="rightArrow">
          <a:avLst>
            <a:gd name="adj1" fmla="val 60000"/>
            <a:gd name="adj2" fmla="val 50000"/>
          </a:avLst>
        </a:prstGeom>
        <a:solidFill>
          <a:schemeClr val="accent2">
            <a:shade val="90000"/>
            <a:hueOff val="138823"/>
            <a:satOff val="-3102"/>
            <a:lumOff val="1574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s-ES" sz="1200" kern="1200"/>
        </a:p>
      </dsp:txBody>
      <dsp:txXfrm rot="10800000">
        <a:off x="5519205" y="2279984"/>
        <a:ext cx="410828" cy="480591"/>
      </dsp:txXfrm>
    </dsp:sp>
    <dsp:sp modelId="{5434AE67-4ACC-4530-A8C2-6C7FDCF8AA26}">
      <dsp:nvSpPr>
        <dsp:cNvPr id="0" name=""/>
        <dsp:cNvSpPr/>
      </dsp:nvSpPr>
      <dsp:spPr>
        <a:xfrm>
          <a:off x="3387549" y="1938919"/>
          <a:ext cx="1937869" cy="1162721"/>
        </a:xfrm>
        <a:prstGeom prst="roundRect">
          <a:avLst>
            <a:gd name="adj" fmla="val 10000"/>
          </a:avLst>
        </a:prstGeom>
        <a:solidFill>
          <a:schemeClr val="accent2">
            <a:alpha val="90000"/>
            <a:hueOff val="0"/>
            <a:satOff val="0"/>
            <a:lumOff val="0"/>
            <a:alphaOff val="-22857"/>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s-GT" sz="1200" kern="1200" dirty="0" smtClean="0"/>
            <a:t>Este potencial de acción formado se transmite a lo largo de la membrana de la fibra muscular</a:t>
          </a:r>
        </a:p>
        <a:p>
          <a:pPr lvl="0" algn="ctr" defTabSz="400050">
            <a:lnSpc>
              <a:spcPct val="90000"/>
            </a:lnSpc>
            <a:spcBef>
              <a:spcPct val="0"/>
            </a:spcBef>
            <a:spcAft>
              <a:spcPct val="35000"/>
            </a:spcAft>
          </a:pPr>
          <a:endParaRPr lang="es-ES" sz="1200" kern="1200" dirty="0"/>
        </a:p>
      </dsp:txBody>
      <dsp:txXfrm>
        <a:off x="3387549" y="1938919"/>
        <a:ext cx="1937869" cy="1162721"/>
      </dsp:txXfrm>
    </dsp:sp>
    <dsp:sp modelId="{17D06F66-A07A-4A82-9502-315282D221DD}">
      <dsp:nvSpPr>
        <dsp:cNvPr id="0" name=""/>
        <dsp:cNvSpPr/>
      </dsp:nvSpPr>
      <dsp:spPr>
        <a:xfrm rot="10653241">
          <a:off x="2801130" y="2337567"/>
          <a:ext cx="414646" cy="480591"/>
        </a:xfrm>
        <a:prstGeom prst="rightArrow">
          <a:avLst>
            <a:gd name="adj1" fmla="val 60000"/>
            <a:gd name="adj2" fmla="val 50000"/>
          </a:avLst>
        </a:prstGeom>
        <a:solidFill>
          <a:schemeClr val="accent2">
            <a:shade val="90000"/>
            <a:hueOff val="185097"/>
            <a:satOff val="-4137"/>
            <a:lumOff val="2098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s-ES" sz="1200" kern="1200"/>
        </a:p>
      </dsp:txBody>
      <dsp:txXfrm rot="10653241">
        <a:off x="2801130" y="2337567"/>
        <a:ext cx="414646" cy="480591"/>
      </dsp:txXfrm>
    </dsp:sp>
    <dsp:sp modelId="{7045C674-7E46-441C-A255-BD6A454EA24D}">
      <dsp:nvSpPr>
        <dsp:cNvPr id="0" name=""/>
        <dsp:cNvSpPr/>
      </dsp:nvSpPr>
      <dsp:spPr>
        <a:xfrm>
          <a:off x="668039" y="2055086"/>
          <a:ext cx="1937869" cy="1162721"/>
        </a:xfrm>
        <a:prstGeom prst="roundRect">
          <a:avLst>
            <a:gd name="adj" fmla="val 10000"/>
          </a:avLst>
        </a:prstGeom>
        <a:solidFill>
          <a:schemeClr val="accent2">
            <a:alpha val="90000"/>
            <a:hueOff val="0"/>
            <a:satOff val="0"/>
            <a:lumOff val="0"/>
            <a:alphaOff val="-28571"/>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s-GT" sz="1200" kern="1200" dirty="0" smtClean="0"/>
            <a:t>El potencial también llega al centro en el retículo </a:t>
          </a:r>
          <a:r>
            <a:rPr lang="es-GT" sz="1200" kern="1200" dirty="0" err="1" smtClean="0"/>
            <a:t>sarcoplásmico</a:t>
          </a:r>
          <a:r>
            <a:rPr lang="es-GT" sz="1200" kern="1200" dirty="0" smtClean="0"/>
            <a:t> para que libere Ca</a:t>
          </a:r>
          <a:r>
            <a:rPr lang="es-GT" sz="900" kern="1200" dirty="0" smtClean="0"/>
            <a:t>++</a:t>
          </a:r>
          <a:r>
            <a:rPr lang="es-GT" sz="1200" kern="1200" dirty="0" smtClean="0"/>
            <a:t> (almacenado)</a:t>
          </a:r>
        </a:p>
        <a:p>
          <a:pPr lvl="0" algn="ctr" defTabSz="400050">
            <a:lnSpc>
              <a:spcPct val="90000"/>
            </a:lnSpc>
            <a:spcBef>
              <a:spcPct val="0"/>
            </a:spcBef>
            <a:spcAft>
              <a:spcPct val="35000"/>
            </a:spcAft>
          </a:pPr>
          <a:endParaRPr lang="es-ES" sz="1200" kern="1200" dirty="0"/>
        </a:p>
      </dsp:txBody>
      <dsp:txXfrm>
        <a:off x="668039" y="2055086"/>
        <a:ext cx="1937869" cy="1162721"/>
      </dsp:txXfrm>
    </dsp:sp>
    <dsp:sp modelId="{D93FBB29-ACAC-4E21-8DD9-9653F252EA93}">
      <dsp:nvSpPr>
        <dsp:cNvPr id="0" name=""/>
        <dsp:cNvSpPr/>
      </dsp:nvSpPr>
      <dsp:spPr>
        <a:xfrm rot="5387749">
          <a:off x="1465554" y="3297118"/>
          <a:ext cx="349261" cy="480591"/>
        </a:xfrm>
        <a:prstGeom prst="rightArrow">
          <a:avLst>
            <a:gd name="adj1" fmla="val 60000"/>
            <a:gd name="adj2" fmla="val 50000"/>
          </a:avLst>
        </a:prstGeom>
        <a:solidFill>
          <a:schemeClr val="accent2">
            <a:shade val="90000"/>
            <a:hueOff val="231372"/>
            <a:satOff val="-5171"/>
            <a:lumOff val="2623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s-ES" sz="1200" kern="1200"/>
        </a:p>
      </dsp:txBody>
      <dsp:txXfrm rot="5387749">
        <a:off x="1465554" y="3297118"/>
        <a:ext cx="349261" cy="480591"/>
      </dsp:txXfrm>
    </dsp:sp>
    <dsp:sp modelId="{CDC061E1-37B2-4503-A31C-5167AC7F0820}">
      <dsp:nvSpPr>
        <dsp:cNvPr id="0" name=""/>
        <dsp:cNvSpPr/>
      </dsp:nvSpPr>
      <dsp:spPr>
        <a:xfrm>
          <a:off x="674531" y="3876788"/>
          <a:ext cx="1937869" cy="1162721"/>
        </a:xfrm>
        <a:prstGeom prst="roundRect">
          <a:avLst>
            <a:gd name="adj" fmla="val 10000"/>
          </a:avLst>
        </a:prstGeom>
        <a:solidFill>
          <a:schemeClr val="accent2">
            <a:alpha val="90000"/>
            <a:hueOff val="0"/>
            <a:satOff val="0"/>
            <a:lumOff val="0"/>
            <a:alphaOff val="-34286"/>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s-GT" sz="1200" kern="1200" dirty="0" smtClean="0"/>
            <a:t>Ca+ inicia fuerzas de atracción entre </a:t>
          </a:r>
          <a:r>
            <a:rPr lang="es-GT" sz="1200" kern="1200" dirty="0" err="1" smtClean="0"/>
            <a:t>actina</a:t>
          </a:r>
          <a:r>
            <a:rPr lang="es-GT" sz="1200" kern="1200" dirty="0" smtClean="0"/>
            <a:t> y </a:t>
          </a:r>
          <a:r>
            <a:rPr lang="es-GT" sz="1200" kern="1200" dirty="0" err="1" smtClean="0"/>
            <a:t>miosina</a:t>
          </a:r>
          <a:r>
            <a:rPr lang="es-GT" sz="1200" kern="1200" dirty="0" smtClean="0"/>
            <a:t> para que se deslicen uno sobre el otro</a:t>
          </a:r>
        </a:p>
        <a:p>
          <a:pPr lvl="0" algn="ctr" defTabSz="400050">
            <a:lnSpc>
              <a:spcPct val="90000"/>
            </a:lnSpc>
            <a:spcBef>
              <a:spcPct val="0"/>
            </a:spcBef>
            <a:spcAft>
              <a:spcPct val="35000"/>
            </a:spcAft>
          </a:pPr>
          <a:endParaRPr lang="es-ES" sz="1200" kern="1200" dirty="0"/>
        </a:p>
      </dsp:txBody>
      <dsp:txXfrm>
        <a:off x="674531" y="3876788"/>
        <a:ext cx="1937869" cy="1162721"/>
      </dsp:txXfrm>
    </dsp:sp>
    <dsp:sp modelId="{2A1A07F6-1A6B-49D1-92D3-C70D4FA19290}">
      <dsp:nvSpPr>
        <dsp:cNvPr id="0" name=""/>
        <dsp:cNvSpPr/>
      </dsp:nvSpPr>
      <dsp:spPr>
        <a:xfrm>
          <a:off x="2782933" y="4217853"/>
          <a:ext cx="410828" cy="480591"/>
        </a:xfrm>
        <a:prstGeom prst="rightArrow">
          <a:avLst>
            <a:gd name="adj1" fmla="val 60000"/>
            <a:gd name="adj2" fmla="val 50000"/>
          </a:avLst>
        </a:prstGeom>
        <a:solidFill>
          <a:schemeClr val="accent2">
            <a:shade val="90000"/>
            <a:hueOff val="277646"/>
            <a:satOff val="-6205"/>
            <a:lumOff val="3148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s-ES" sz="1200" kern="1200"/>
        </a:p>
      </dsp:txBody>
      <dsp:txXfrm>
        <a:off x="2782933" y="4217853"/>
        <a:ext cx="410828" cy="480591"/>
      </dsp:txXfrm>
    </dsp:sp>
    <dsp:sp modelId="{AA698C12-332D-4CC1-944B-CB81B8C3007B}">
      <dsp:nvSpPr>
        <dsp:cNvPr id="0" name=""/>
        <dsp:cNvSpPr/>
      </dsp:nvSpPr>
      <dsp:spPr>
        <a:xfrm>
          <a:off x="3387549" y="3876788"/>
          <a:ext cx="1937869" cy="1162721"/>
        </a:xfrm>
        <a:prstGeom prst="roundRect">
          <a:avLst>
            <a:gd name="adj" fmla="val 10000"/>
          </a:avLst>
        </a:prstGeom>
        <a:solidFill>
          <a:schemeClr val="accent2">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s-GT" sz="1200" kern="1200" dirty="0" smtClean="0"/>
            <a:t>Una bomba de Ca++ de la membrana lo lleva de regreso al retículo </a:t>
          </a:r>
          <a:endParaRPr lang="es-ES" sz="1200" kern="1200" dirty="0" smtClean="0"/>
        </a:p>
        <a:p>
          <a:pPr lvl="0" algn="ctr" defTabSz="400050">
            <a:lnSpc>
              <a:spcPct val="90000"/>
            </a:lnSpc>
            <a:spcBef>
              <a:spcPct val="0"/>
            </a:spcBef>
            <a:spcAft>
              <a:spcPct val="35000"/>
            </a:spcAft>
          </a:pPr>
          <a:endParaRPr lang="es-ES" sz="1200" kern="1200" dirty="0"/>
        </a:p>
      </dsp:txBody>
      <dsp:txXfrm>
        <a:off x="3387549" y="3876788"/>
        <a:ext cx="1937869" cy="1162721"/>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0D74B881-09D1-4A00-BEA4-EB2B7635338D}" type="datetimeFigureOut">
              <a:rPr lang="es-ES" smtClean="0"/>
              <a:pPr/>
              <a:t>10/03/2014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61EC0314-9FED-485C-B855-14948ED22754}"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0D74B881-09D1-4A00-BEA4-EB2B7635338D}" type="datetimeFigureOut">
              <a:rPr lang="es-ES" smtClean="0"/>
              <a:pPr/>
              <a:t>10/03/2014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61EC0314-9FED-485C-B855-14948ED22754}"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0D74B881-09D1-4A00-BEA4-EB2B7635338D}" type="datetimeFigureOut">
              <a:rPr lang="es-ES" smtClean="0"/>
              <a:pPr/>
              <a:t>10/03/2014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61EC0314-9FED-485C-B855-14948ED22754}"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0D74B881-09D1-4A00-BEA4-EB2B7635338D}" type="datetimeFigureOut">
              <a:rPr lang="es-ES" smtClean="0"/>
              <a:pPr/>
              <a:t>10/03/2014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61EC0314-9FED-485C-B855-14948ED22754}"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0D74B881-09D1-4A00-BEA4-EB2B7635338D}" type="datetimeFigureOut">
              <a:rPr lang="es-ES" smtClean="0"/>
              <a:pPr/>
              <a:t>10/03/2014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61EC0314-9FED-485C-B855-14948ED22754}" type="slidenum">
              <a:rPr lang="es-ES" smtClean="0"/>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0D74B881-09D1-4A00-BEA4-EB2B7635338D}" type="datetimeFigureOut">
              <a:rPr lang="es-ES" smtClean="0"/>
              <a:pPr/>
              <a:t>10/03/2014</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61EC0314-9FED-485C-B855-14948ED22754}"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0D74B881-09D1-4A00-BEA4-EB2B7635338D}" type="datetimeFigureOut">
              <a:rPr lang="es-ES" smtClean="0"/>
              <a:pPr/>
              <a:t>10/03/2014</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61EC0314-9FED-485C-B855-14948ED22754}"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0D74B881-09D1-4A00-BEA4-EB2B7635338D}" type="datetimeFigureOut">
              <a:rPr lang="es-ES" smtClean="0"/>
              <a:pPr/>
              <a:t>10/03/2014</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61EC0314-9FED-485C-B855-14948ED22754}"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0D74B881-09D1-4A00-BEA4-EB2B7635338D}" type="datetimeFigureOut">
              <a:rPr lang="es-ES" smtClean="0"/>
              <a:pPr/>
              <a:t>10/03/2014</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61EC0314-9FED-485C-B855-14948ED22754}"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0D74B881-09D1-4A00-BEA4-EB2B7635338D}" type="datetimeFigureOut">
              <a:rPr lang="es-ES" smtClean="0"/>
              <a:pPr/>
              <a:t>10/03/2014</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61EC0314-9FED-485C-B855-14948ED22754}"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0D74B881-09D1-4A00-BEA4-EB2B7635338D}" type="datetimeFigureOut">
              <a:rPr lang="es-ES" smtClean="0"/>
              <a:pPr/>
              <a:t>10/03/2014</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61EC0314-9FED-485C-B855-14948ED22754}" type="slidenum">
              <a:rPr lang="es-ES" smtClean="0"/>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74B881-09D1-4A00-BEA4-EB2B7635338D}" type="datetimeFigureOut">
              <a:rPr lang="es-ES" smtClean="0"/>
              <a:pPr/>
              <a:t>10/03/2014</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EC0314-9FED-485C-B855-14948ED22754}"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1.gif"/><Relationship Id="rId5" Type="http://schemas.openxmlformats.org/officeDocument/2006/relationships/hyperlink" Target="http://upload.wikimedia.org/wikipedia/commons/b/b6/Miosin_conformational_change.gif" TargetMode="External"/><Relationship Id="rId4" Type="http://schemas.openxmlformats.org/officeDocument/2006/relationships/image" Target="../media/image10.gif"/></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onathan\Pictures\template_main.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1 Título"/>
          <p:cNvSpPr>
            <a:spLocks noGrp="1"/>
          </p:cNvSpPr>
          <p:nvPr>
            <p:ph type="ctrTitle"/>
          </p:nvPr>
        </p:nvSpPr>
        <p:spPr/>
        <p:txBody>
          <a:bodyPr>
            <a:normAutofit fontScale="90000"/>
          </a:bodyPr>
          <a:lstStyle/>
          <a:p>
            <a:r>
              <a:rPr lang="es-GT" dirty="0" smtClean="0">
                <a:solidFill>
                  <a:srgbClr val="FFC000"/>
                </a:solidFill>
              </a:rPr>
              <a:t>Contracción del músculo esquelético</a:t>
            </a:r>
            <a:r>
              <a:rPr lang="es-ES" dirty="0" smtClean="0">
                <a:solidFill>
                  <a:srgbClr val="FFC000"/>
                </a:solidFill>
              </a:rPr>
              <a:t/>
            </a:r>
            <a:br>
              <a:rPr lang="es-ES" dirty="0" smtClean="0">
                <a:solidFill>
                  <a:srgbClr val="FFC000"/>
                </a:solidFill>
              </a:rPr>
            </a:br>
            <a:endParaRPr lang="es-ES" dirty="0"/>
          </a:p>
        </p:txBody>
      </p:sp>
      <p:sp>
        <p:nvSpPr>
          <p:cNvPr id="3" name="2 Subtítulo"/>
          <p:cNvSpPr>
            <a:spLocks noGrp="1"/>
          </p:cNvSpPr>
          <p:nvPr>
            <p:ph type="subTitle" idx="1"/>
          </p:nvPr>
        </p:nvSpPr>
        <p:spPr>
          <a:xfrm>
            <a:off x="1907704" y="3212976"/>
            <a:ext cx="6400800" cy="1752600"/>
          </a:xfrm>
        </p:spPr>
        <p:txBody>
          <a:bodyPr>
            <a:normAutofit/>
          </a:bodyPr>
          <a:lstStyle/>
          <a:p>
            <a:pPr algn="r"/>
            <a:r>
              <a:rPr lang="es-GT" sz="2400" i="1" dirty="0" smtClean="0">
                <a:solidFill>
                  <a:srgbClr val="002060"/>
                </a:solidFill>
                <a:latin typeface="Monotype Corsiva" pitchFamily="66" charset="0"/>
              </a:rPr>
              <a:t>Dr. Johnnathan Emanuel Molina</a:t>
            </a:r>
          </a:p>
          <a:p>
            <a:pPr algn="r"/>
            <a:r>
              <a:rPr lang="es-GT" sz="2400" i="1" dirty="0" smtClean="0">
                <a:solidFill>
                  <a:srgbClr val="002060"/>
                </a:solidFill>
                <a:latin typeface="Monotype Corsiva" pitchFamily="66" charset="0"/>
              </a:rPr>
              <a:t>Fisiología Humana</a:t>
            </a:r>
          </a:p>
          <a:p>
            <a:pPr algn="r"/>
            <a:r>
              <a:rPr lang="es-GT" sz="2400" i="1" dirty="0" smtClean="0">
                <a:solidFill>
                  <a:srgbClr val="002060"/>
                </a:solidFill>
                <a:latin typeface="Monotype Corsiva" pitchFamily="66" charset="0"/>
              </a:rPr>
              <a:t>2014</a:t>
            </a:r>
            <a:endParaRPr lang="es-ES" sz="2400" i="1" dirty="0" smtClean="0">
              <a:solidFill>
                <a:srgbClr val="002060"/>
              </a:solidFill>
              <a:latin typeface="Monotype Corsiva" pitchFamily="66" charset="0"/>
            </a:endParaRPr>
          </a:p>
          <a:p>
            <a:endParaRPr lang="es-ES" sz="2400" i="1" dirty="0">
              <a:latin typeface="Monotype Corsiva" pitchFamily="66"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Jonathan\Pictures\template_internal.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 name="5 Título"/>
          <p:cNvSpPr>
            <a:spLocks noGrp="1"/>
          </p:cNvSpPr>
          <p:nvPr>
            <p:ph type="title"/>
          </p:nvPr>
        </p:nvSpPr>
        <p:spPr>
          <a:xfrm>
            <a:off x="457200" y="-99392"/>
            <a:ext cx="8229600" cy="1143000"/>
          </a:xfrm>
        </p:spPr>
        <p:txBody>
          <a:bodyPr>
            <a:noAutofit/>
          </a:bodyPr>
          <a:lstStyle/>
          <a:p>
            <a:r>
              <a:rPr lang="es-GT" sz="2800" dirty="0" smtClean="0">
                <a:solidFill>
                  <a:srgbClr val="FFC000"/>
                </a:solidFill>
              </a:rPr>
              <a:t>Mecanismo Molecular de la contracción muscular</a:t>
            </a:r>
            <a:endParaRPr lang="es-ES" sz="2800" dirty="0">
              <a:solidFill>
                <a:srgbClr val="FFC000"/>
              </a:solidFill>
            </a:endParaRPr>
          </a:p>
        </p:txBody>
      </p:sp>
      <p:sp>
        <p:nvSpPr>
          <p:cNvPr id="7" name="6 Marcador de contenido"/>
          <p:cNvSpPr>
            <a:spLocks noGrp="1"/>
          </p:cNvSpPr>
          <p:nvPr>
            <p:ph idx="1"/>
          </p:nvPr>
        </p:nvSpPr>
        <p:spPr/>
        <p:txBody>
          <a:bodyPr>
            <a:normAutofit/>
          </a:bodyPr>
          <a:lstStyle/>
          <a:p>
            <a:pPr algn="just"/>
            <a:r>
              <a:rPr lang="es-GT" sz="2000" dirty="0" smtClean="0">
                <a:solidFill>
                  <a:srgbClr val="92D050"/>
                </a:solidFill>
              </a:rPr>
              <a:t>Los filamentos de </a:t>
            </a:r>
            <a:r>
              <a:rPr lang="es-GT" sz="2000" dirty="0" err="1" smtClean="0">
                <a:solidFill>
                  <a:srgbClr val="92D050"/>
                </a:solidFill>
              </a:rPr>
              <a:t>actina</a:t>
            </a:r>
            <a:r>
              <a:rPr lang="es-GT" sz="2000" dirty="0" smtClean="0">
                <a:solidFill>
                  <a:srgbClr val="92D050"/>
                </a:solidFill>
              </a:rPr>
              <a:t> están formados por </a:t>
            </a:r>
            <a:r>
              <a:rPr lang="es-GT" sz="2000" dirty="0" err="1" smtClean="0">
                <a:solidFill>
                  <a:srgbClr val="92D050"/>
                </a:solidFill>
              </a:rPr>
              <a:t>actina</a:t>
            </a:r>
            <a:r>
              <a:rPr lang="es-GT" sz="2000" dirty="0" smtClean="0">
                <a:solidFill>
                  <a:srgbClr val="92D050"/>
                </a:solidFill>
              </a:rPr>
              <a:t>(F y G), </a:t>
            </a:r>
            <a:r>
              <a:rPr lang="es-GT" sz="2000" dirty="0" err="1" smtClean="0">
                <a:solidFill>
                  <a:srgbClr val="92D050"/>
                </a:solidFill>
              </a:rPr>
              <a:t>tropomiosina</a:t>
            </a:r>
            <a:r>
              <a:rPr lang="es-GT" sz="2000" dirty="0" smtClean="0">
                <a:solidFill>
                  <a:srgbClr val="92D050"/>
                </a:solidFill>
              </a:rPr>
              <a:t> y </a:t>
            </a:r>
            <a:r>
              <a:rPr lang="es-GT" sz="2000" dirty="0" err="1" smtClean="0">
                <a:solidFill>
                  <a:srgbClr val="92D050"/>
                </a:solidFill>
              </a:rPr>
              <a:t>troponina</a:t>
            </a:r>
            <a:endParaRPr lang="es-ES" sz="2000" dirty="0">
              <a:solidFill>
                <a:srgbClr val="92D050"/>
              </a:solidFill>
            </a:endParaRPr>
          </a:p>
        </p:txBody>
      </p:sp>
      <p:pic>
        <p:nvPicPr>
          <p:cNvPr id="36866" name="Picture 2" descr="http://3.bp.blogspot.com/_hDCiyPq5uJQ/S76agwq_7wI/AAAAAAAAAC4/vU5HzpZcT6Q/s1600/actina.gif"/>
          <p:cNvPicPr>
            <a:picLocks noChangeAspect="1" noChangeArrowheads="1"/>
          </p:cNvPicPr>
          <p:nvPr/>
        </p:nvPicPr>
        <p:blipFill>
          <a:blip r:embed="rId3" cstate="print"/>
          <a:srcRect/>
          <a:stretch>
            <a:fillRect/>
          </a:stretch>
        </p:blipFill>
        <p:spPr bwMode="auto">
          <a:xfrm>
            <a:off x="1835696" y="2348880"/>
            <a:ext cx="5760640" cy="39086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7 CuadroTexto"/>
          <p:cNvSpPr txBox="1"/>
          <p:nvPr/>
        </p:nvSpPr>
        <p:spPr>
          <a:xfrm>
            <a:off x="251520" y="2492896"/>
            <a:ext cx="1368152" cy="1200329"/>
          </a:xfrm>
          <a:prstGeom prst="rect">
            <a:avLst/>
          </a:prstGeom>
          <a:noFill/>
          <a:ln w="28575">
            <a:solidFill>
              <a:srgbClr val="00B0F0"/>
            </a:solidFill>
          </a:ln>
        </p:spPr>
        <p:txBody>
          <a:bodyPr wrap="square" rtlCol="0">
            <a:spAutoFit/>
          </a:bodyPr>
          <a:lstStyle/>
          <a:p>
            <a:r>
              <a:rPr lang="es-GT" sz="1200" dirty="0" smtClean="0">
                <a:solidFill>
                  <a:srgbClr val="FFFF00"/>
                </a:solidFill>
              </a:rPr>
              <a:t>A cada </a:t>
            </a:r>
            <a:r>
              <a:rPr lang="es-GT" sz="1200" dirty="0" err="1" smtClean="0">
                <a:solidFill>
                  <a:srgbClr val="FFFF00"/>
                </a:solidFill>
              </a:rPr>
              <a:t>Actina</a:t>
            </a:r>
            <a:r>
              <a:rPr lang="es-GT" sz="1200" dirty="0" smtClean="0">
                <a:solidFill>
                  <a:srgbClr val="FFFF00"/>
                </a:solidFill>
              </a:rPr>
              <a:t> G se le une un ADP, “puntos activos de la </a:t>
            </a:r>
            <a:r>
              <a:rPr lang="es-GT" sz="1200" dirty="0" err="1" smtClean="0">
                <a:solidFill>
                  <a:srgbClr val="FFFF00"/>
                </a:solidFill>
              </a:rPr>
              <a:t>actina</a:t>
            </a:r>
            <a:r>
              <a:rPr lang="es-GT" sz="1200" dirty="0" smtClean="0">
                <a:solidFill>
                  <a:srgbClr val="FFFF00"/>
                </a:solidFill>
              </a:rPr>
              <a:t>” donde interactúa con los puentes cruzados  </a:t>
            </a:r>
            <a:endParaRPr lang="es-ES" sz="1200" dirty="0">
              <a:solidFill>
                <a:srgbClr val="FFFF00"/>
              </a:solidFill>
            </a:endParaRPr>
          </a:p>
        </p:txBody>
      </p:sp>
      <p:cxnSp>
        <p:nvCxnSpPr>
          <p:cNvPr id="10" name="9 Conector recto de flecha"/>
          <p:cNvCxnSpPr/>
          <p:nvPr/>
        </p:nvCxnSpPr>
        <p:spPr>
          <a:xfrm>
            <a:off x="1619672" y="2564904"/>
            <a:ext cx="1224136"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Jonathan\Pictures\template_internal.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 name="5 Título"/>
          <p:cNvSpPr>
            <a:spLocks noGrp="1"/>
          </p:cNvSpPr>
          <p:nvPr>
            <p:ph type="title"/>
          </p:nvPr>
        </p:nvSpPr>
        <p:spPr>
          <a:xfrm>
            <a:off x="457200" y="-27384"/>
            <a:ext cx="8229600" cy="1143000"/>
          </a:xfrm>
        </p:spPr>
        <p:txBody>
          <a:bodyPr>
            <a:noAutofit/>
          </a:bodyPr>
          <a:lstStyle/>
          <a:p>
            <a:r>
              <a:rPr lang="es-GT" sz="2800" dirty="0" smtClean="0">
                <a:solidFill>
                  <a:srgbClr val="FFC000"/>
                </a:solidFill>
              </a:rPr>
              <a:t>Mecanismo Molecular de la contracción muscular</a:t>
            </a:r>
            <a:endParaRPr lang="es-ES" sz="2800" dirty="0">
              <a:solidFill>
                <a:srgbClr val="FFC000"/>
              </a:solidFill>
            </a:endParaRPr>
          </a:p>
        </p:txBody>
      </p:sp>
      <p:sp>
        <p:nvSpPr>
          <p:cNvPr id="7" name="6 Marcador de contenido"/>
          <p:cNvSpPr>
            <a:spLocks noGrp="1"/>
          </p:cNvSpPr>
          <p:nvPr>
            <p:ph idx="1"/>
          </p:nvPr>
        </p:nvSpPr>
        <p:spPr/>
        <p:txBody>
          <a:bodyPr>
            <a:normAutofit/>
          </a:bodyPr>
          <a:lstStyle/>
          <a:p>
            <a:pPr algn="just">
              <a:buNone/>
            </a:pPr>
            <a:r>
              <a:rPr lang="es-GT" sz="2000" dirty="0" smtClean="0">
                <a:solidFill>
                  <a:srgbClr val="92D050"/>
                </a:solidFill>
              </a:rPr>
              <a:t>-</a:t>
            </a:r>
            <a:r>
              <a:rPr lang="es-GT" sz="2000" dirty="0" err="1" smtClean="0">
                <a:solidFill>
                  <a:srgbClr val="92D050"/>
                </a:solidFill>
              </a:rPr>
              <a:t>Tropomiosina</a:t>
            </a:r>
            <a:r>
              <a:rPr lang="es-GT" sz="2000" dirty="0" smtClean="0">
                <a:solidFill>
                  <a:srgbClr val="92D050"/>
                </a:solidFill>
              </a:rPr>
              <a:t>: enrolladas en espiral junto a la </a:t>
            </a:r>
            <a:r>
              <a:rPr lang="es-GT" sz="2000" dirty="0" err="1" smtClean="0">
                <a:solidFill>
                  <a:srgbClr val="92D050"/>
                </a:solidFill>
              </a:rPr>
              <a:t>actina</a:t>
            </a:r>
            <a:r>
              <a:rPr lang="es-GT" sz="2000" dirty="0" smtClean="0">
                <a:solidFill>
                  <a:srgbClr val="92D050"/>
                </a:solidFill>
              </a:rPr>
              <a:t>, en reposo (relajación) recubre los puntos activos de los filamentos de </a:t>
            </a:r>
            <a:r>
              <a:rPr lang="es-GT" sz="2000" dirty="0" err="1" smtClean="0">
                <a:solidFill>
                  <a:srgbClr val="92D050"/>
                </a:solidFill>
              </a:rPr>
              <a:t>actina</a:t>
            </a:r>
            <a:r>
              <a:rPr lang="es-GT" sz="2000" dirty="0" smtClean="0">
                <a:solidFill>
                  <a:srgbClr val="92D050"/>
                </a:solidFill>
              </a:rPr>
              <a:t> por lo que no se realiza el deslizamiento.</a:t>
            </a:r>
          </a:p>
          <a:p>
            <a:pPr algn="just">
              <a:buNone/>
            </a:pPr>
            <a:r>
              <a:rPr lang="es-GT" sz="2000" dirty="0" smtClean="0">
                <a:solidFill>
                  <a:srgbClr val="92D050"/>
                </a:solidFill>
              </a:rPr>
              <a:t>-</a:t>
            </a:r>
            <a:r>
              <a:rPr lang="es-GT" sz="2000" dirty="0" err="1" smtClean="0">
                <a:solidFill>
                  <a:srgbClr val="92D050"/>
                </a:solidFill>
              </a:rPr>
              <a:t>Troponina</a:t>
            </a:r>
            <a:r>
              <a:rPr lang="es-GT" sz="2000" dirty="0" smtClean="0">
                <a:solidFill>
                  <a:srgbClr val="92D050"/>
                </a:solidFill>
              </a:rPr>
              <a:t>: Complejo de 3 subunidades laxamente unidas (c/u con función específica)</a:t>
            </a:r>
          </a:p>
          <a:p>
            <a:pPr algn="just">
              <a:buNone/>
            </a:pPr>
            <a:r>
              <a:rPr lang="es-GT" sz="1600" i="1" dirty="0" err="1" smtClean="0">
                <a:solidFill>
                  <a:srgbClr val="FFFF00"/>
                </a:solidFill>
              </a:rPr>
              <a:t>Troponina</a:t>
            </a:r>
            <a:r>
              <a:rPr lang="es-GT" sz="1600" i="1" dirty="0" smtClean="0">
                <a:solidFill>
                  <a:srgbClr val="FFFF00"/>
                </a:solidFill>
              </a:rPr>
              <a:t> I: gran afinidad por la </a:t>
            </a:r>
            <a:r>
              <a:rPr lang="es-GT" sz="1600" i="1" dirty="0" err="1" smtClean="0">
                <a:solidFill>
                  <a:srgbClr val="FFFF00"/>
                </a:solidFill>
              </a:rPr>
              <a:t>actina</a:t>
            </a:r>
            <a:endParaRPr lang="es-GT" sz="1600" i="1" dirty="0" smtClean="0">
              <a:solidFill>
                <a:srgbClr val="FFFF00"/>
              </a:solidFill>
            </a:endParaRPr>
          </a:p>
          <a:p>
            <a:pPr algn="just">
              <a:buNone/>
            </a:pPr>
            <a:r>
              <a:rPr lang="es-GT" sz="1600" i="1" dirty="0" err="1" smtClean="0">
                <a:solidFill>
                  <a:srgbClr val="FFFF00"/>
                </a:solidFill>
              </a:rPr>
              <a:t>Troponina</a:t>
            </a:r>
            <a:r>
              <a:rPr lang="es-GT" sz="1600" i="1" dirty="0" smtClean="0">
                <a:solidFill>
                  <a:srgbClr val="FFFF00"/>
                </a:solidFill>
              </a:rPr>
              <a:t> T: gran afinidad por la </a:t>
            </a:r>
            <a:r>
              <a:rPr lang="es-GT" sz="1600" i="1" dirty="0" err="1" smtClean="0">
                <a:solidFill>
                  <a:srgbClr val="FFFF00"/>
                </a:solidFill>
              </a:rPr>
              <a:t>tropomiosina</a:t>
            </a:r>
            <a:endParaRPr lang="es-GT" sz="1600" i="1" dirty="0" smtClean="0">
              <a:solidFill>
                <a:srgbClr val="FFFF00"/>
              </a:solidFill>
            </a:endParaRPr>
          </a:p>
          <a:p>
            <a:pPr algn="just">
              <a:buNone/>
            </a:pPr>
            <a:r>
              <a:rPr lang="es-GT" sz="1600" i="1" dirty="0" err="1" smtClean="0">
                <a:solidFill>
                  <a:srgbClr val="FFFF00"/>
                </a:solidFill>
              </a:rPr>
              <a:t>Troponina</a:t>
            </a:r>
            <a:r>
              <a:rPr lang="es-GT" sz="1600" i="1" dirty="0" smtClean="0">
                <a:solidFill>
                  <a:srgbClr val="FFFF00"/>
                </a:solidFill>
              </a:rPr>
              <a:t> C: gran afinidad por el Calcio</a:t>
            </a:r>
          </a:p>
          <a:p>
            <a:pPr algn="just">
              <a:buNone/>
            </a:pPr>
            <a:r>
              <a:rPr lang="es-GT" sz="2000" i="1" dirty="0" smtClean="0">
                <a:solidFill>
                  <a:srgbClr val="92D050"/>
                </a:solidFill>
              </a:rPr>
              <a:t>Inhibición del filamento de </a:t>
            </a:r>
            <a:r>
              <a:rPr lang="es-GT" sz="2000" i="1" dirty="0" err="1" smtClean="0">
                <a:solidFill>
                  <a:srgbClr val="92D050"/>
                </a:solidFill>
              </a:rPr>
              <a:t>actina</a:t>
            </a:r>
            <a:r>
              <a:rPr lang="es-GT" sz="2000" i="1" dirty="0" smtClean="0">
                <a:solidFill>
                  <a:srgbClr val="92D050"/>
                </a:solidFill>
              </a:rPr>
              <a:t>(sus puntos activos) por el complejo </a:t>
            </a:r>
            <a:r>
              <a:rPr lang="es-GT" sz="2000" i="1" dirty="0" err="1" smtClean="0">
                <a:solidFill>
                  <a:srgbClr val="92D050"/>
                </a:solidFill>
              </a:rPr>
              <a:t>Troponina-Tropomiosina</a:t>
            </a:r>
            <a:r>
              <a:rPr lang="es-GT" sz="2000" i="1" dirty="0" smtClean="0">
                <a:solidFill>
                  <a:srgbClr val="92D050"/>
                </a:solidFill>
              </a:rPr>
              <a:t>, activación por el calcio.</a:t>
            </a:r>
          </a:p>
          <a:p>
            <a:pPr algn="just">
              <a:buNone/>
            </a:pPr>
            <a:r>
              <a:rPr lang="es-GT" sz="2000" i="1" dirty="0" smtClean="0">
                <a:solidFill>
                  <a:srgbClr val="92D050"/>
                </a:solidFill>
              </a:rPr>
              <a:t>-Golpe Activo</a:t>
            </a:r>
          </a:p>
          <a:p>
            <a:pPr algn="just">
              <a:buNone/>
            </a:pPr>
            <a:r>
              <a:rPr lang="es-GT" sz="2000" i="1" dirty="0" smtClean="0">
                <a:solidFill>
                  <a:srgbClr val="92D050"/>
                </a:solidFill>
              </a:rPr>
              <a:t>-Efecto </a:t>
            </a:r>
            <a:r>
              <a:rPr lang="es-GT" sz="2000" i="1" dirty="0" err="1" smtClean="0">
                <a:solidFill>
                  <a:srgbClr val="92D050"/>
                </a:solidFill>
              </a:rPr>
              <a:t>Fenn</a:t>
            </a:r>
            <a:r>
              <a:rPr lang="es-GT" sz="2000" i="1" dirty="0" smtClean="0">
                <a:solidFill>
                  <a:srgbClr val="92D050"/>
                </a:solidFill>
              </a:rPr>
              <a:t> (ATP</a:t>
            </a:r>
            <a:r>
              <a:rPr lang="el-GR" sz="2000" i="1" dirty="0" smtClean="0">
                <a:solidFill>
                  <a:srgbClr val="92D050"/>
                </a:solidFill>
              </a:rPr>
              <a:t>α</a:t>
            </a:r>
            <a:r>
              <a:rPr lang="es-GT" sz="2000" i="1" dirty="0" smtClean="0">
                <a:solidFill>
                  <a:srgbClr val="92D050"/>
                </a:solidFill>
              </a:rPr>
              <a:t>Trabajo que realiza el músculo)</a:t>
            </a:r>
            <a:endParaRPr lang="es-ES" sz="2000" i="1" dirty="0">
              <a:solidFill>
                <a:srgbClr val="92D05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Jonathan\Pictures\template_internal.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 name="5 Título"/>
          <p:cNvSpPr>
            <a:spLocks noGrp="1"/>
          </p:cNvSpPr>
          <p:nvPr>
            <p:ph type="title"/>
          </p:nvPr>
        </p:nvSpPr>
        <p:spPr>
          <a:xfrm>
            <a:off x="457200" y="125760"/>
            <a:ext cx="8229600" cy="1143000"/>
          </a:xfrm>
        </p:spPr>
        <p:txBody>
          <a:bodyPr>
            <a:noAutofit/>
          </a:bodyPr>
          <a:lstStyle/>
          <a:p>
            <a:r>
              <a:rPr lang="es-GT" sz="3600" dirty="0" smtClean="0">
                <a:solidFill>
                  <a:srgbClr val="FFC000"/>
                </a:solidFill>
              </a:rPr>
              <a:t>Mecanismo Molecular de la contracción muscular</a:t>
            </a:r>
            <a:endParaRPr lang="es-ES" sz="3600" dirty="0">
              <a:solidFill>
                <a:srgbClr val="FFC000"/>
              </a:solidFill>
            </a:endParaRPr>
          </a:p>
        </p:txBody>
      </p:sp>
      <p:pic>
        <p:nvPicPr>
          <p:cNvPr id="5" name="Picture 2" descr="http://www.genomasur.com/BCH/BCH_libro/imagenescap_10/contr.GIF"/>
          <p:cNvPicPr>
            <a:picLocks noChangeAspect="1" noChangeArrowheads="1"/>
          </p:cNvPicPr>
          <p:nvPr/>
        </p:nvPicPr>
        <p:blipFill>
          <a:blip r:embed="rId3" cstate="print"/>
          <a:srcRect/>
          <a:stretch>
            <a:fillRect/>
          </a:stretch>
        </p:blipFill>
        <p:spPr bwMode="auto">
          <a:xfrm>
            <a:off x="1619672" y="1484784"/>
            <a:ext cx="5716513" cy="4787719"/>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Jonathan\Pictures\template_internal.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 name="5 Título"/>
          <p:cNvSpPr>
            <a:spLocks noGrp="1"/>
          </p:cNvSpPr>
          <p:nvPr>
            <p:ph type="title"/>
          </p:nvPr>
        </p:nvSpPr>
        <p:spPr/>
        <p:txBody>
          <a:bodyPr>
            <a:normAutofit fontScale="90000"/>
          </a:bodyPr>
          <a:lstStyle/>
          <a:p>
            <a:r>
              <a:rPr lang="es-GT" dirty="0" smtClean="0">
                <a:solidFill>
                  <a:srgbClr val="FFC000"/>
                </a:solidFill>
              </a:rPr>
              <a:t>Fuentes de energía para la contracción muscular</a:t>
            </a:r>
            <a:endParaRPr lang="es-ES" dirty="0">
              <a:solidFill>
                <a:srgbClr val="FFC000"/>
              </a:solidFill>
            </a:endParaRPr>
          </a:p>
        </p:txBody>
      </p:sp>
      <p:sp>
        <p:nvSpPr>
          <p:cNvPr id="7" name="6 Marcador de contenido"/>
          <p:cNvSpPr>
            <a:spLocks noGrp="1"/>
          </p:cNvSpPr>
          <p:nvPr>
            <p:ph idx="1"/>
          </p:nvPr>
        </p:nvSpPr>
        <p:spPr/>
        <p:txBody>
          <a:bodyPr>
            <a:noAutofit/>
          </a:bodyPr>
          <a:lstStyle/>
          <a:p>
            <a:pPr algn="just"/>
            <a:r>
              <a:rPr lang="es-GT" sz="1500" dirty="0" smtClean="0">
                <a:solidFill>
                  <a:srgbClr val="92D050"/>
                </a:solidFill>
              </a:rPr>
              <a:t>La Energía se utiliza para el mecanismo de cremallera y para: 1.-Bombear Ca++ hacia el R. </a:t>
            </a:r>
            <a:r>
              <a:rPr lang="es-GT" sz="1500" dirty="0" err="1" smtClean="0">
                <a:solidFill>
                  <a:srgbClr val="92D050"/>
                </a:solidFill>
              </a:rPr>
              <a:t>Sarcoplásmico</a:t>
            </a:r>
            <a:r>
              <a:rPr lang="es-GT" sz="1500" dirty="0" smtClean="0">
                <a:solidFill>
                  <a:srgbClr val="92D050"/>
                </a:solidFill>
              </a:rPr>
              <a:t> y 2.- Bombear Na+ y K+ </a:t>
            </a:r>
          </a:p>
          <a:p>
            <a:pPr algn="just">
              <a:buNone/>
            </a:pPr>
            <a:endParaRPr lang="es-GT" sz="1500" dirty="0" smtClean="0">
              <a:solidFill>
                <a:srgbClr val="92D050"/>
              </a:solidFill>
            </a:endParaRPr>
          </a:p>
          <a:p>
            <a:pPr marL="457200" indent="-457200" algn="just">
              <a:buFont typeface="+mj-lt"/>
              <a:buAutoNum type="arabicPeriod"/>
            </a:pPr>
            <a:r>
              <a:rPr lang="es-GT" sz="1500" u="sng" dirty="0" err="1" smtClean="0">
                <a:solidFill>
                  <a:schemeClr val="bg2">
                    <a:lumMod val="75000"/>
                  </a:schemeClr>
                </a:solidFill>
              </a:rPr>
              <a:t>Fosfocreatina</a:t>
            </a:r>
            <a:r>
              <a:rPr lang="es-GT" sz="1500" u="sng" dirty="0" smtClean="0">
                <a:solidFill>
                  <a:schemeClr val="bg2">
                    <a:lumMod val="75000"/>
                  </a:schemeClr>
                </a:solidFill>
              </a:rPr>
              <a:t>(1°fuente)</a:t>
            </a:r>
            <a:r>
              <a:rPr lang="es-GT" sz="1500" dirty="0" smtClean="0">
                <a:solidFill>
                  <a:srgbClr val="92D050"/>
                </a:solidFill>
              </a:rPr>
              <a:t>: 5 veces más E. que ATP</a:t>
            </a:r>
          </a:p>
          <a:p>
            <a:pPr marL="457200" indent="-457200" algn="just">
              <a:buFont typeface="+mj-lt"/>
              <a:buAutoNum type="arabicPeriod"/>
            </a:pPr>
            <a:r>
              <a:rPr lang="es-GT" sz="1500" u="sng" dirty="0" err="1" smtClean="0">
                <a:solidFill>
                  <a:schemeClr val="bg2">
                    <a:lumMod val="75000"/>
                  </a:schemeClr>
                </a:solidFill>
              </a:rPr>
              <a:t>Glucogenólisis</a:t>
            </a:r>
            <a:r>
              <a:rPr lang="es-GT" sz="1500" u="sng" dirty="0" smtClean="0">
                <a:solidFill>
                  <a:schemeClr val="bg2">
                    <a:lumMod val="75000"/>
                  </a:schemeClr>
                </a:solidFill>
              </a:rPr>
              <a:t> y Glucólisis (2°fuente</a:t>
            </a:r>
            <a:r>
              <a:rPr lang="es-GT" sz="1500" dirty="0" smtClean="0">
                <a:solidFill>
                  <a:srgbClr val="92D050"/>
                </a:solidFill>
              </a:rPr>
              <a:t>): puede ser inclusive sin Oxígeno(más rápida)</a:t>
            </a:r>
          </a:p>
          <a:p>
            <a:pPr marL="457200" indent="-457200" algn="just">
              <a:buFont typeface="+mj-lt"/>
              <a:buAutoNum type="arabicPeriod"/>
            </a:pPr>
            <a:r>
              <a:rPr lang="es-GT" sz="1500" u="sng" dirty="0" smtClean="0">
                <a:solidFill>
                  <a:schemeClr val="bg2">
                    <a:lumMod val="75000"/>
                  </a:schemeClr>
                </a:solidFill>
              </a:rPr>
              <a:t>Metabolismo Oxidativo(3°fuente)</a:t>
            </a:r>
            <a:r>
              <a:rPr lang="es-GT" sz="1500" dirty="0" smtClean="0">
                <a:solidFill>
                  <a:srgbClr val="92D050"/>
                </a:solidFill>
              </a:rPr>
              <a:t>: combina O2 con productos finales de la glucólisis. 95% de la E. en contracción sostenida(maratonistas) procede de esta fuente. Requiere </a:t>
            </a:r>
            <a:r>
              <a:rPr lang="es-GT" sz="1500" dirty="0" err="1" smtClean="0">
                <a:solidFill>
                  <a:srgbClr val="92D050"/>
                </a:solidFill>
              </a:rPr>
              <a:t>CHO´s</a:t>
            </a:r>
            <a:r>
              <a:rPr lang="es-GT" sz="1500" dirty="0" smtClean="0">
                <a:solidFill>
                  <a:srgbClr val="92D050"/>
                </a:solidFill>
              </a:rPr>
              <a:t>(de 2 a 4h proporcionan el 50% de E.), </a:t>
            </a:r>
            <a:r>
              <a:rPr lang="es-GT" sz="1500" u="sng" dirty="0" smtClean="0">
                <a:solidFill>
                  <a:srgbClr val="92D050"/>
                </a:solidFill>
              </a:rPr>
              <a:t>Grasas</a:t>
            </a:r>
            <a:r>
              <a:rPr lang="es-GT" sz="1500" dirty="0" smtClean="0">
                <a:solidFill>
                  <a:srgbClr val="92D050"/>
                </a:solidFill>
              </a:rPr>
              <a:t> y Proteínas. </a:t>
            </a:r>
          </a:p>
          <a:p>
            <a:pPr marL="457200" indent="-457200" algn="just">
              <a:buNone/>
            </a:pPr>
            <a:endParaRPr lang="es-GT" sz="1500" dirty="0" smtClean="0">
              <a:solidFill>
                <a:srgbClr val="92D050"/>
              </a:solidFill>
            </a:endParaRPr>
          </a:p>
          <a:p>
            <a:pPr algn="just"/>
            <a:r>
              <a:rPr lang="es-ES" sz="1400" i="1" dirty="0" smtClean="0">
                <a:solidFill>
                  <a:srgbClr val="FFFF00"/>
                </a:solidFill>
              </a:rPr>
              <a:t>Si </a:t>
            </a:r>
            <a:r>
              <a:rPr lang="es-ES" sz="1400" i="1" dirty="0">
                <a:solidFill>
                  <a:srgbClr val="FFFF00"/>
                </a:solidFill>
              </a:rPr>
              <a:t>la actividad muscular continúa, la disponibilidad de oxígeno en los mitocondrias como aceptor final de los electrones en la cadena respiratoria se convierte en un factor limitante. Pronto se agotan las reservas de oxígeno, lo que provoca un estancamiento de la respiración celular y se empieza a acumular piruvato y NADH. Para que la glicolisis pueda continuar en situaciones anaeróbicas, el piruvato entra en la vía alternativa </a:t>
            </a:r>
            <a:r>
              <a:rPr lang="es-ES" sz="1400" i="1" dirty="0" smtClean="0">
                <a:solidFill>
                  <a:srgbClr val="FFFF00"/>
                </a:solidFill>
              </a:rPr>
              <a:t>de fermentación láctica, </a:t>
            </a:r>
            <a:r>
              <a:rPr lang="es-ES" sz="1400" i="1" dirty="0">
                <a:solidFill>
                  <a:srgbClr val="FFFF00"/>
                </a:solidFill>
              </a:rPr>
              <a:t>donde </a:t>
            </a:r>
            <a:r>
              <a:rPr lang="es-ES" sz="1400" i="1" dirty="0" smtClean="0">
                <a:solidFill>
                  <a:srgbClr val="FFFF00"/>
                </a:solidFill>
              </a:rPr>
              <a:t>la LDH convierte </a:t>
            </a:r>
            <a:r>
              <a:rPr lang="es-ES" sz="1400" i="1" dirty="0">
                <a:solidFill>
                  <a:srgbClr val="FFFF00"/>
                </a:solidFill>
              </a:rPr>
              <a:t>el piruvato en lactato. </a:t>
            </a:r>
            <a:endParaRPr lang="es-ES" sz="1400" i="1" dirty="0" smtClean="0">
              <a:solidFill>
                <a:srgbClr val="FFFF00"/>
              </a:solidFill>
            </a:endParaRPr>
          </a:p>
          <a:p>
            <a:pPr algn="just"/>
            <a:r>
              <a:rPr lang="es-ES" sz="1400" i="1" dirty="0" smtClean="0">
                <a:solidFill>
                  <a:srgbClr val="FFFF00"/>
                </a:solidFill>
              </a:rPr>
              <a:t>Este </a:t>
            </a:r>
            <a:r>
              <a:rPr lang="es-ES" sz="1400" i="1" dirty="0">
                <a:solidFill>
                  <a:srgbClr val="FFFF00"/>
                </a:solidFill>
              </a:rPr>
              <a:t>proceso es imprescindible, ya que re oxida el NADH para que pueda volver a ser reducido en la glucolisis. A fin de mantener tasas adecuadas de ATP </a:t>
            </a:r>
            <a:r>
              <a:rPr lang="es-ES" sz="1400" i="1" dirty="0" smtClean="0">
                <a:solidFill>
                  <a:srgbClr val="FFFF00"/>
                </a:solidFill>
              </a:rPr>
              <a:t>, </a:t>
            </a:r>
            <a:r>
              <a:rPr lang="es-ES" sz="1400" i="1" dirty="0">
                <a:solidFill>
                  <a:srgbClr val="FFFF00"/>
                </a:solidFill>
              </a:rPr>
              <a:t>la glucólisis anaeróbica y fermentación láctica debe aumentar considerablemente, acelerando aún más la síntesis de lactato. Sin embargo, si no se recicla el lactato, rápidamente se acumularía este producto dentro del músculo y cuando los tampones no sean suficientes para compensar el incremento de iones de hidrógeno, se produciría </a:t>
            </a:r>
            <a:r>
              <a:rPr lang="es-ES" sz="1400" i="1" dirty="0" smtClean="0">
                <a:solidFill>
                  <a:srgbClr val="FFFF00"/>
                </a:solidFill>
              </a:rPr>
              <a:t>una Acidosis con dolor y calambres.</a:t>
            </a:r>
            <a:endParaRPr lang="es-ES" sz="1400" i="1" dirty="0">
              <a:solidFill>
                <a:srgbClr val="FFFF0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Jonathan\Pictures\template_internal.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 name="5 Título"/>
          <p:cNvSpPr>
            <a:spLocks noGrp="1"/>
          </p:cNvSpPr>
          <p:nvPr>
            <p:ph type="title"/>
          </p:nvPr>
        </p:nvSpPr>
        <p:spPr/>
        <p:txBody>
          <a:bodyPr>
            <a:normAutofit fontScale="90000"/>
          </a:bodyPr>
          <a:lstStyle/>
          <a:p>
            <a:r>
              <a:rPr lang="es-GT" dirty="0" smtClean="0">
                <a:solidFill>
                  <a:srgbClr val="FFC000"/>
                </a:solidFill>
              </a:rPr>
              <a:t>Características de la contracción muscular</a:t>
            </a:r>
            <a:endParaRPr lang="es-ES" dirty="0">
              <a:solidFill>
                <a:srgbClr val="FFC000"/>
              </a:solidFill>
            </a:endParaRPr>
          </a:p>
        </p:txBody>
      </p:sp>
      <p:sp>
        <p:nvSpPr>
          <p:cNvPr id="7" name="6 Marcador de contenido"/>
          <p:cNvSpPr>
            <a:spLocks noGrp="1"/>
          </p:cNvSpPr>
          <p:nvPr>
            <p:ph idx="1"/>
          </p:nvPr>
        </p:nvSpPr>
        <p:spPr/>
        <p:txBody>
          <a:bodyPr/>
          <a:lstStyle/>
          <a:p>
            <a:r>
              <a:rPr lang="es-GT" dirty="0" smtClean="0">
                <a:solidFill>
                  <a:srgbClr val="92D050"/>
                </a:solidFill>
              </a:rPr>
              <a:t>Contracción Isométrica</a:t>
            </a:r>
          </a:p>
          <a:p>
            <a:r>
              <a:rPr lang="es-GT" dirty="0" smtClean="0">
                <a:solidFill>
                  <a:srgbClr val="92D050"/>
                </a:solidFill>
              </a:rPr>
              <a:t>Contracción Isotónica</a:t>
            </a:r>
            <a:endParaRPr lang="es-ES" dirty="0">
              <a:solidFill>
                <a:srgbClr val="92D050"/>
              </a:solidFill>
            </a:endParaRPr>
          </a:p>
        </p:txBody>
      </p:sp>
      <p:pic>
        <p:nvPicPr>
          <p:cNvPr id="38915" name="Picture 3"/>
          <p:cNvPicPr>
            <a:picLocks noChangeAspect="1" noChangeArrowheads="1"/>
          </p:cNvPicPr>
          <p:nvPr/>
        </p:nvPicPr>
        <p:blipFill>
          <a:blip r:embed="rId3" cstate="print"/>
          <a:srcRect l="15077" t="1409" r="12832" b="8947"/>
          <a:stretch>
            <a:fillRect/>
          </a:stretch>
        </p:blipFill>
        <p:spPr bwMode="auto">
          <a:xfrm>
            <a:off x="2051720" y="2924944"/>
            <a:ext cx="5110750" cy="357301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Jonathan\Pictures\template_internal.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 name="5 Título"/>
          <p:cNvSpPr>
            <a:spLocks noGrp="1"/>
          </p:cNvSpPr>
          <p:nvPr>
            <p:ph type="title"/>
          </p:nvPr>
        </p:nvSpPr>
        <p:spPr>
          <a:xfrm>
            <a:off x="395536" y="0"/>
            <a:ext cx="8229600" cy="1143000"/>
          </a:xfrm>
        </p:spPr>
        <p:txBody>
          <a:bodyPr>
            <a:normAutofit/>
          </a:bodyPr>
          <a:lstStyle/>
          <a:p>
            <a:r>
              <a:rPr lang="es-GT" dirty="0" smtClean="0">
                <a:solidFill>
                  <a:srgbClr val="0070C0"/>
                </a:solidFill>
              </a:rPr>
              <a:t>Fibras I                        Fibras II</a:t>
            </a:r>
            <a:endParaRPr lang="es-ES" dirty="0">
              <a:solidFill>
                <a:srgbClr val="0070C0"/>
              </a:solidFill>
            </a:endParaRPr>
          </a:p>
        </p:txBody>
      </p:sp>
      <p:sp>
        <p:nvSpPr>
          <p:cNvPr id="7" name="6 Marcador de contenido"/>
          <p:cNvSpPr>
            <a:spLocks noGrp="1"/>
          </p:cNvSpPr>
          <p:nvPr>
            <p:ph idx="1"/>
          </p:nvPr>
        </p:nvSpPr>
        <p:spPr/>
        <p:txBody>
          <a:bodyPr/>
          <a:lstStyle/>
          <a:p>
            <a:endParaRPr lang="es-ES" dirty="0"/>
          </a:p>
        </p:txBody>
      </p:sp>
      <p:pic>
        <p:nvPicPr>
          <p:cNvPr id="34817" name="Picture 1"/>
          <p:cNvPicPr>
            <a:picLocks noChangeAspect="1" noChangeArrowheads="1"/>
          </p:cNvPicPr>
          <p:nvPr/>
        </p:nvPicPr>
        <p:blipFill>
          <a:blip r:embed="rId3" cstate="print"/>
          <a:srcRect l="36473" t="15909" r="13392" b="16124"/>
          <a:stretch>
            <a:fillRect/>
          </a:stretch>
        </p:blipFill>
        <p:spPr bwMode="auto">
          <a:xfrm>
            <a:off x="899592" y="980728"/>
            <a:ext cx="7704856" cy="511256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9" name="8 Conector recto de flecha"/>
          <p:cNvCxnSpPr/>
          <p:nvPr/>
        </p:nvCxnSpPr>
        <p:spPr>
          <a:xfrm>
            <a:off x="2123728" y="908720"/>
            <a:ext cx="288032" cy="1152128"/>
          </a:xfrm>
          <a:prstGeom prst="straightConnector1">
            <a:avLst/>
          </a:prstGeom>
          <a:ln w="3810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11" name="10 Conector recto de flecha"/>
          <p:cNvCxnSpPr/>
          <p:nvPr/>
        </p:nvCxnSpPr>
        <p:spPr>
          <a:xfrm flipH="1">
            <a:off x="6228184" y="836712"/>
            <a:ext cx="504056" cy="1656184"/>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2" name="11 CuadroTexto"/>
          <p:cNvSpPr txBox="1"/>
          <p:nvPr/>
        </p:nvSpPr>
        <p:spPr>
          <a:xfrm>
            <a:off x="3203848" y="2708920"/>
            <a:ext cx="3024336" cy="1569660"/>
          </a:xfrm>
          <a:prstGeom prst="rect">
            <a:avLst/>
          </a:prstGeom>
          <a:noFill/>
        </p:spPr>
        <p:txBody>
          <a:bodyPr wrap="square" rtlCol="0">
            <a:spAutoFit/>
          </a:bodyPr>
          <a:lstStyle/>
          <a:p>
            <a:pPr algn="ctr"/>
            <a:r>
              <a:rPr lang="es-GT" sz="3200" dirty="0" smtClean="0">
                <a:solidFill>
                  <a:srgbClr val="FF0000"/>
                </a:solidFill>
              </a:rPr>
              <a:t>Corredor de Velocidad Vs. Maratonista??</a:t>
            </a:r>
            <a:endParaRPr lang="es-ES" sz="32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20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Jonathan\Pictures\template_internal.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13316" name="Picture 4" descr="http://www.cog.org.gt/media/64920/barrondo%20se%20enfila%20solo%20a%20la%20meta.jpg"/>
          <p:cNvPicPr>
            <a:picLocks noChangeAspect="1" noChangeArrowheads="1"/>
          </p:cNvPicPr>
          <p:nvPr/>
        </p:nvPicPr>
        <p:blipFill>
          <a:blip r:embed="rId3" cstate="print"/>
          <a:srcRect l="14715" r="20468"/>
          <a:stretch>
            <a:fillRect/>
          </a:stretch>
        </p:blipFill>
        <p:spPr bwMode="auto">
          <a:xfrm>
            <a:off x="0" y="1700808"/>
            <a:ext cx="4283968" cy="5157192"/>
          </a:xfrm>
          <a:prstGeom prst="rect">
            <a:avLst/>
          </a:prstGeom>
          <a:noFill/>
        </p:spPr>
      </p:pic>
      <p:sp>
        <p:nvSpPr>
          <p:cNvPr id="6" name="5 Título"/>
          <p:cNvSpPr>
            <a:spLocks noGrp="1"/>
          </p:cNvSpPr>
          <p:nvPr>
            <p:ph type="title"/>
          </p:nvPr>
        </p:nvSpPr>
        <p:spPr/>
        <p:txBody>
          <a:bodyPr>
            <a:noAutofit/>
          </a:bodyPr>
          <a:lstStyle/>
          <a:p>
            <a:r>
              <a:rPr lang="es-GT" sz="3600" dirty="0" smtClean="0">
                <a:solidFill>
                  <a:srgbClr val="FFC000"/>
                </a:solidFill>
              </a:rPr>
              <a:t>Fibras lentas(rojas)  Vs Fibras Rápidas(blancas)</a:t>
            </a:r>
            <a:endParaRPr lang="es-ES" sz="3600" dirty="0">
              <a:solidFill>
                <a:srgbClr val="FFC000"/>
              </a:solidFill>
            </a:endParaRPr>
          </a:p>
        </p:txBody>
      </p:sp>
      <p:pic>
        <p:nvPicPr>
          <p:cNvPr id="13314" name="Picture 2" descr="http://media1.santabanta.com/full1/Sports/Usain%20Bolt/usain-bolt-3v.jpg"/>
          <p:cNvPicPr>
            <a:picLocks noChangeAspect="1" noChangeArrowheads="1"/>
          </p:cNvPicPr>
          <p:nvPr/>
        </p:nvPicPr>
        <p:blipFill>
          <a:blip r:embed="rId4" cstate="print"/>
          <a:srcRect/>
          <a:stretch>
            <a:fillRect/>
          </a:stretch>
        </p:blipFill>
        <p:spPr bwMode="auto">
          <a:xfrm>
            <a:off x="3834837" y="1700808"/>
            <a:ext cx="5309163" cy="5157192"/>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dirty="0"/>
          </a:p>
        </p:txBody>
      </p:sp>
      <p:sp>
        <p:nvSpPr>
          <p:cNvPr id="3" name="2 Marcador de contenido"/>
          <p:cNvSpPr>
            <a:spLocks noGrp="1"/>
          </p:cNvSpPr>
          <p:nvPr>
            <p:ph idx="1"/>
          </p:nvPr>
        </p:nvSpPr>
        <p:spPr/>
        <p:txBody>
          <a:bodyPr/>
          <a:lstStyle/>
          <a:p>
            <a:endParaRPr lang="es-ES"/>
          </a:p>
        </p:txBody>
      </p:sp>
      <p:pic>
        <p:nvPicPr>
          <p:cNvPr id="3074" name="Picture 2" descr="C:\Users\Jonathan\Pictures\Chiste.jpg"/>
          <p:cNvPicPr>
            <a:picLocks noChangeAspect="1" noChangeArrowheads="1"/>
          </p:cNvPicPr>
          <p:nvPr/>
        </p:nvPicPr>
        <p:blipFill>
          <a:blip r:embed="rId2" cstate="print"/>
          <a:srcRect/>
          <a:stretch>
            <a:fillRect/>
          </a:stretch>
        </p:blipFill>
        <p:spPr bwMode="auto">
          <a:xfrm>
            <a:off x="395536" y="84785"/>
            <a:ext cx="8208912" cy="6584575"/>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Jonathan\Pictures\template_internal.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 name="5 Título"/>
          <p:cNvSpPr>
            <a:spLocks noGrp="1"/>
          </p:cNvSpPr>
          <p:nvPr>
            <p:ph type="title"/>
          </p:nvPr>
        </p:nvSpPr>
        <p:spPr>
          <a:xfrm>
            <a:off x="467544" y="0"/>
            <a:ext cx="8229600" cy="1143000"/>
          </a:xfrm>
        </p:spPr>
        <p:txBody>
          <a:bodyPr>
            <a:normAutofit fontScale="90000"/>
          </a:bodyPr>
          <a:lstStyle/>
          <a:p>
            <a:r>
              <a:rPr lang="es-GT" dirty="0" smtClean="0">
                <a:solidFill>
                  <a:srgbClr val="FFC000"/>
                </a:solidFill>
              </a:rPr>
              <a:t>Mecánica de la contracción muscular</a:t>
            </a:r>
            <a:endParaRPr lang="es-ES" dirty="0">
              <a:solidFill>
                <a:srgbClr val="FFC000"/>
              </a:solidFill>
            </a:endParaRPr>
          </a:p>
        </p:txBody>
      </p:sp>
      <p:sp>
        <p:nvSpPr>
          <p:cNvPr id="7" name="6 Marcador de contenido"/>
          <p:cNvSpPr>
            <a:spLocks noGrp="1"/>
          </p:cNvSpPr>
          <p:nvPr>
            <p:ph idx="1"/>
          </p:nvPr>
        </p:nvSpPr>
        <p:spPr/>
        <p:txBody>
          <a:bodyPr>
            <a:normAutofit/>
          </a:bodyPr>
          <a:lstStyle/>
          <a:p>
            <a:r>
              <a:rPr lang="es-GT" sz="2400" dirty="0" smtClean="0">
                <a:solidFill>
                  <a:srgbClr val="92D050"/>
                </a:solidFill>
              </a:rPr>
              <a:t>-Unidad Motora</a:t>
            </a:r>
          </a:p>
          <a:p>
            <a:r>
              <a:rPr lang="es-GT" sz="2400" dirty="0" smtClean="0">
                <a:solidFill>
                  <a:srgbClr val="92D050"/>
                </a:solidFill>
              </a:rPr>
              <a:t>Sumación: </a:t>
            </a:r>
          </a:p>
          <a:p>
            <a:pPr>
              <a:buNone/>
            </a:pPr>
            <a:r>
              <a:rPr lang="es-GT" sz="1800" i="1" dirty="0" smtClean="0">
                <a:solidFill>
                  <a:srgbClr val="92D050"/>
                </a:solidFill>
              </a:rPr>
              <a:t>1.- Fibras Múltiples (principio de tamaño y contracción alterna unidades motoras gracias a la médula)</a:t>
            </a:r>
          </a:p>
          <a:p>
            <a:pPr>
              <a:buNone/>
            </a:pPr>
            <a:r>
              <a:rPr lang="es-GT" sz="1800" i="1" dirty="0" smtClean="0">
                <a:solidFill>
                  <a:srgbClr val="92D050"/>
                </a:solidFill>
              </a:rPr>
              <a:t>2.- De Frecuencia y </a:t>
            </a:r>
            <a:r>
              <a:rPr lang="es-GT" sz="1800" i="1" dirty="0" err="1" smtClean="0">
                <a:solidFill>
                  <a:srgbClr val="92D050"/>
                </a:solidFill>
              </a:rPr>
              <a:t>Tetanización</a:t>
            </a:r>
            <a:endParaRPr lang="es-GT" sz="1800" i="1" dirty="0" smtClean="0">
              <a:solidFill>
                <a:srgbClr val="92D050"/>
              </a:solidFill>
            </a:endParaRPr>
          </a:p>
          <a:p>
            <a:r>
              <a:rPr lang="es-GT" sz="1800" i="1" dirty="0" smtClean="0">
                <a:solidFill>
                  <a:srgbClr val="92D050"/>
                </a:solidFill>
              </a:rPr>
              <a:t>Efecto </a:t>
            </a:r>
            <a:r>
              <a:rPr lang="es-GT" sz="1800" i="1" dirty="0" err="1" smtClean="0">
                <a:solidFill>
                  <a:srgbClr val="92D050"/>
                </a:solidFill>
              </a:rPr>
              <a:t>Treppe</a:t>
            </a:r>
            <a:r>
              <a:rPr lang="es-GT" sz="1800" i="1" dirty="0" smtClean="0">
                <a:solidFill>
                  <a:srgbClr val="92D050"/>
                </a:solidFill>
              </a:rPr>
              <a:t> o efecto escalera (reinicio de la contracción es baja luego de un largo período de descanso)</a:t>
            </a:r>
          </a:p>
          <a:p>
            <a:r>
              <a:rPr lang="es-GT" sz="2400" dirty="0" smtClean="0">
                <a:solidFill>
                  <a:srgbClr val="92D050"/>
                </a:solidFill>
              </a:rPr>
              <a:t>Tono Muscular</a:t>
            </a:r>
          </a:p>
          <a:p>
            <a:r>
              <a:rPr lang="es-GT" sz="2400" dirty="0" smtClean="0">
                <a:solidFill>
                  <a:srgbClr val="92D050"/>
                </a:solidFill>
              </a:rPr>
              <a:t>-Reclutamiento de unidades motoras</a:t>
            </a:r>
            <a:endParaRPr lang="es-ES" sz="2400" dirty="0">
              <a:solidFill>
                <a:srgbClr val="92D05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Jonathan\Pictures\template_internal.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1 Título"/>
          <p:cNvSpPr>
            <a:spLocks noGrp="1"/>
          </p:cNvSpPr>
          <p:nvPr>
            <p:ph type="title"/>
          </p:nvPr>
        </p:nvSpPr>
        <p:spPr>
          <a:xfrm>
            <a:off x="395536" y="0"/>
            <a:ext cx="8229600" cy="1143000"/>
          </a:xfrm>
        </p:spPr>
        <p:txBody>
          <a:bodyPr>
            <a:normAutofit/>
          </a:bodyPr>
          <a:lstStyle/>
          <a:p>
            <a:r>
              <a:rPr lang="es-GT" sz="3200" dirty="0" smtClean="0">
                <a:solidFill>
                  <a:srgbClr val="FFC000"/>
                </a:solidFill>
              </a:rPr>
              <a:t>Tetania</a:t>
            </a:r>
            <a:endParaRPr lang="es-ES" sz="3200" dirty="0">
              <a:solidFill>
                <a:srgbClr val="FFC000"/>
              </a:solidFill>
            </a:endParaRPr>
          </a:p>
        </p:txBody>
      </p:sp>
      <p:sp>
        <p:nvSpPr>
          <p:cNvPr id="3" name="2 Marcador de contenido"/>
          <p:cNvSpPr>
            <a:spLocks noGrp="1"/>
          </p:cNvSpPr>
          <p:nvPr>
            <p:ph idx="1"/>
          </p:nvPr>
        </p:nvSpPr>
        <p:spPr>
          <a:xfrm>
            <a:off x="467544" y="1412776"/>
            <a:ext cx="8229600" cy="4525963"/>
          </a:xfrm>
        </p:spPr>
        <p:txBody>
          <a:bodyPr>
            <a:noAutofit/>
          </a:bodyPr>
          <a:lstStyle/>
          <a:p>
            <a:pPr algn="just"/>
            <a:r>
              <a:rPr lang="es-ES" sz="1800" dirty="0" smtClean="0">
                <a:solidFill>
                  <a:srgbClr val="92D050"/>
                </a:solidFill>
              </a:rPr>
              <a:t>Condición de </a:t>
            </a:r>
            <a:r>
              <a:rPr lang="es-ES" sz="1800" dirty="0" err="1" smtClean="0">
                <a:solidFill>
                  <a:srgbClr val="92D050"/>
                </a:solidFill>
              </a:rPr>
              <a:t>hipercontracción</a:t>
            </a:r>
            <a:r>
              <a:rPr lang="es-ES" sz="1800" dirty="0" smtClean="0">
                <a:solidFill>
                  <a:srgbClr val="92D050"/>
                </a:solidFill>
              </a:rPr>
              <a:t> muscular que se da después de un periodo prolongado de repetitiva estimulación muscular el cual es causado por una depleción de ATP . </a:t>
            </a:r>
          </a:p>
          <a:p>
            <a:pPr algn="just"/>
            <a:r>
              <a:rPr lang="es-ES" sz="1800" dirty="0" smtClean="0">
                <a:solidFill>
                  <a:srgbClr val="92D050"/>
                </a:solidFill>
              </a:rPr>
              <a:t>Debido a que la estimulación tetánica incrementa el calcio </a:t>
            </a:r>
            <a:r>
              <a:rPr lang="es-ES" sz="1800" dirty="0" err="1" smtClean="0">
                <a:solidFill>
                  <a:srgbClr val="92D050"/>
                </a:solidFill>
              </a:rPr>
              <a:t>sarcoplasmático</a:t>
            </a:r>
            <a:r>
              <a:rPr lang="es-ES" sz="1800" dirty="0" smtClean="0">
                <a:solidFill>
                  <a:srgbClr val="92D050"/>
                </a:solidFill>
              </a:rPr>
              <a:t> y elimina el ATP, el resultado es un músculo altamente contraído con calcio unido al </a:t>
            </a:r>
            <a:r>
              <a:rPr lang="es-ES" sz="1800" dirty="0" err="1" smtClean="0">
                <a:solidFill>
                  <a:srgbClr val="92D050"/>
                </a:solidFill>
              </a:rPr>
              <a:t>Tn</a:t>
            </a:r>
            <a:r>
              <a:rPr lang="es-ES" sz="1800" dirty="0" smtClean="0">
                <a:solidFill>
                  <a:srgbClr val="92D050"/>
                </a:solidFill>
              </a:rPr>
              <a:t>-C y sin ATP que dirija el movimiento de calcio a la cisterna del RS o cause desunión de los puentes de </a:t>
            </a:r>
            <a:r>
              <a:rPr lang="es-ES" sz="1800" dirty="0" err="1" smtClean="0">
                <a:solidFill>
                  <a:srgbClr val="92D050"/>
                </a:solidFill>
              </a:rPr>
              <a:t>actina-miosina</a:t>
            </a:r>
            <a:r>
              <a:rPr lang="es-ES" sz="1800" dirty="0" smtClean="0">
                <a:solidFill>
                  <a:srgbClr val="92D050"/>
                </a:solidFill>
              </a:rPr>
              <a:t>. </a:t>
            </a:r>
          </a:p>
          <a:p>
            <a:pPr algn="just"/>
            <a:r>
              <a:rPr lang="es-ES" sz="1800" dirty="0" smtClean="0">
                <a:solidFill>
                  <a:srgbClr val="92D050"/>
                </a:solidFill>
              </a:rPr>
              <a:t>Bajo estas condiciones, la mitocondria va a preferentemente bombear el calcio a la matriz mitocondrial lo cual removerá el calcio unido al </a:t>
            </a:r>
            <a:r>
              <a:rPr lang="es-ES" sz="1800" dirty="0" err="1" smtClean="0">
                <a:solidFill>
                  <a:srgbClr val="92D050"/>
                </a:solidFill>
              </a:rPr>
              <a:t>Tn</a:t>
            </a:r>
            <a:r>
              <a:rPr lang="es-ES" sz="1800" dirty="0" smtClean="0">
                <a:solidFill>
                  <a:srgbClr val="92D050"/>
                </a:solidFill>
              </a:rPr>
              <a:t>-C, escondiendo ahora los sitios de unión de la </a:t>
            </a:r>
            <a:r>
              <a:rPr lang="es-ES" sz="1800" dirty="0" err="1" smtClean="0">
                <a:solidFill>
                  <a:srgbClr val="92D050"/>
                </a:solidFill>
              </a:rPr>
              <a:t>miosina</a:t>
            </a:r>
            <a:r>
              <a:rPr lang="es-ES" sz="1800" dirty="0" smtClean="0">
                <a:solidFill>
                  <a:srgbClr val="92D050"/>
                </a:solidFill>
              </a:rPr>
              <a:t> en los filamentos delgados y permitiendo que el músculo asuma un estado de flacidez. </a:t>
            </a:r>
          </a:p>
          <a:p>
            <a:pPr algn="just"/>
            <a:r>
              <a:rPr lang="es-ES" sz="1800" dirty="0" smtClean="0">
                <a:solidFill>
                  <a:srgbClr val="92D050"/>
                </a:solidFill>
              </a:rPr>
              <a:t>La ausencia de ATP resulta en la mantención de la </a:t>
            </a:r>
            <a:r>
              <a:rPr lang="es-ES" sz="1800" dirty="0" err="1" smtClean="0">
                <a:solidFill>
                  <a:srgbClr val="92D050"/>
                </a:solidFill>
              </a:rPr>
              <a:t>miosina</a:t>
            </a:r>
            <a:r>
              <a:rPr lang="es-ES" sz="1800" dirty="0" smtClean="0">
                <a:solidFill>
                  <a:srgbClr val="92D050"/>
                </a:solidFill>
              </a:rPr>
              <a:t> en su estado </a:t>
            </a:r>
            <a:r>
              <a:rPr lang="es-ES" sz="1800" dirty="0" err="1" smtClean="0">
                <a:solidFill>
                  <a:srgbClr val="92D050"/>
                </a:solidFill>
              </a:rPr>
              <a:t>conformacional</a:t>
            </a:r>
            <a:r>
              <a:rPr lang="es-ES" sz="1800" dirty="0" smtClean="0">
                <a:solidFill>
                  <a:srgbClr val="92D050"/>
                </a:solidFill>
              </a:rPr>
              <a:t> de baja energía lo cual limitará la habilidad del músculo de generar actividad contráctil. Al estar en este estado fisiológico, los músculos se dicen que están fatigados.</a:t>
            </a:r>
          </a:p>
          <a:p>
            <a:pPr algn="just"/>
            <a:endParaRPr lang="es-ES" sz="1800" dirty="0">
              <a:solidFill>
                <a:srgbClr val="92D05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Jonathan\Pictures\template_internal.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 name="5 Título"/>
          <p:cNvSpPr>
            <a:spLocks noGrp="1"/>
          </p:cNvSpPr>
          <p:nvPr>
            <p:ph type="title"/>
          </p:nvPr>
        </p:nvSpPr>
        <p:spPr>
          <a:xfrm>
            <a:off x="251520" y="-99392"/>
            <a:ext cx="8892480" cy="1143000"/>
          </a:xfrm>
        </p:spPr>
        <p:txBody>
          <a:bodyPr>
            <a:noAutofit/>
          </a:bodyPr>
          <a:lstStyle/>
          <a:p>
            <a:r>
              <a:rPr lang="es-GT" sz="3600" dirty="0" smtClean="0">
                <a:solidFill>
                  <a:srgbClr val="FFC000"/>
                </a:solidFill>
              </a:rPr>
              <a:t>Anatomía Fisiológica del músculo esquelético</a:t>
            </a:r>
            <a:endParaRPr lang="es-ES" sz="3600" dirty="0">
              <a:solidFill>
                <a:srgbClr val="FFC000"/>
              </a:solidFill>
            </a:endParaRPr>
          </a:p>
        </p:txBody>
      </p:sp>
      <p:sp>
        <p:nvSpPr>
          <p:cNvPr id="7" name="6 Marcador de contenido"/>
          <p:cNvSpPr>
            <a:spLocks noGrp="1"/>
          </p:cNvSpPr>
          <p:nvPr>
            <p:ph idx="1"/>
          </p:nvPr>
        </p:nvSpPr>
        <p:spPr/>
        <p:txBody>
          <a:bodyPr>
            <a:normAutofit/>
          </a:bodyPr>
          <a:lstStyle/>
          <a:p>
            <a:pPr algn="just"/>
            <a:r>
              <a:rPr lang="es-GT" sz="2000" dirty="0" smtClean="0">
                <a:solidFill>
                  <a:srgbClr val="92D050"/>
                </a:solidFill>
              </a:rPr>
              <a:t>Fibras del músculo esquelético</a:t>
            </a:r>
          </a:p>
          <a:p>
            <a:pPr algn="just">
              <a:buNone/>
            </a:pPr>
            <a:r>
              <a:rPr lang="es-GT" sz="2000" dirty="0" smtClean="0">
                <a:solidFill>
                  <a:srgbClr val="92D050"/>
                </a:solidFill>
              </a:rPr>
              <a:t>-Sarcolema (membrana celular cubierta por una capa de polisacáridos que contienen fibrillas de colágeno</a:t>
            </a:r>
            <a:r>
              <a:rPr lang="es-GT" sz="2000" dirty="0" smtClean="0">
                <a:solidFill>
                  <a:srgbClr val="92D050"/>
                </a:solidFill>
              </a:rPr>
              <a:t>)</a:t>
            </a:r>
          </a:p>
          <a:p>
            <a:pPr algn="just">
              <a:buNone/>
            </a:pPr>
            <a:r>
              <a:rPr lang="es-GT" sz="2000" dirty="0" smtClean="0">
                <a:solidFill>
                  <a:srgbClr val="92D050"/>
                </a:solidFill>
              </a:rPr>
              <a:t>-</a:t>
            </a:r>
            <a:r>
              <a:rPr lang="es-GT" sz="2000" dirty="0" err="1" smtClean="0">
                <a:solidFill>
                  <a:srgbClr val="92D050"/>
                </a:solidFill>
              </a:rPr>
              <a:t>Sarcoplasma</a:t>
            </a:r>
            <a:r>
              <a:rPr lang="es-GT" sz="2000" dirty="0" smtClean="0">
                <a:solidFill>
                  <a:srgbClr val="92D050"/>
                </a:solidFill>
              </a:rPr>
              <a:t> (citoplasma)</a:t>
            </a:r>
            <a:endParaRPr lang="es-GT" sz="2000" dirty="0" smtClean="0">
              <a:solidFill>
                <a:srgbClr val="92D050"/>
              </a:solidFill>
            </a:endParaRPr>
          </a:p>
          <a:p>
            <a:pPr algn="just">
              <a:buNone/>
            </a:pPr>
            <a:r>
              <a:rPr lang="es-GT" sz="2000" dirty="0" smtClean="0">
                <a:solidFill>
                  <a:srgbClr val="92D050"/>
                </a:solidFill>
              </a:rPr>
              <a:t>-Cada fibra muscular contiene miofibrillas y c/miofibrilla contiene 1500 filamentos de </a:t>
            </a:r>
            <a:r>
              <a:rPr lang="es-GT" sz="2000" dirty="0" err="1" smtClean="0">
                <a:solidFill>
                  <a:srgbClr val="92D050"/>
                </a:solidFill>
              </a:rPr>
              <a:t>miosina</a:t>
            </a:r>
            <a:r>
              <a:rPr lang="es-GT" sz="2000" dirty="0" smtClean="0">
                <a:solidFill>
                  <a:srgbClr val="92D050"/>
                </a:solidFill>
              </a:rPr>
              <a:t> y 3000 de </a:t>
            </a:r>
            <a:r>
              <a:rPr lang="es-GT" sz="2000" dirty="0" err="1" smtClean="0">
                <a:solidFill>
                  <a:srgbClr val="92D050"/>
                </a:solidFill>
              </a:rPr>
              <a:t>actina</a:t>
            </a:r>
            <a:endParaRPr lang="es-GT" sz="2000" dirty="0" smtClean="0">
              <a:solidFill>
                <a:srgbClr val="92D050"/>
              </a:solidFill>
            </a:endParaRPr>
          </a:p>
          <a:p>
            <a:pPr algn="just">
              <a:buNone/>
            </a:pPr>
            <a:endParaRPr lang="es-ES" sz="2000" dirty="0">
              <a:solidFill>
                <a:srgbClr val="92D05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Jonathan\Pictures\template_internal.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 name="5 Título"/>
          <p:cNvSpPr>
            <a:spLocks noGrp="1"/>
          </p:cNvSpPr>
          <p:nvPr>
            <p:ph type="title"/>
          </p:nvPr>
        </p:nvSpPr>
        <p:spPr>
          <a:xfrm>
            <a:off x="467544" y="0"/>
            <a:ext cx="8229600" cy="1143000"/>
          </a:xfrm>
        </p:spPr>
        <p:txBody>
          <a:bodyPr/>
          <a:lstStyle/>
          <a:p>
            <a:r>
              <a:rPr lang="es-GT" dirty="0" smtClean="0">
                <a:solidFill>
                  <a:srgbClr val="FFC000"/>
                </a:solidFill>
              </a:rPr>
              <a:t>Unión Neuromuscular</a:t>
            </a:r>
            <a:endParaRPr lang="es-ES" dirty="0">
              <a:solidFill>
                <a:srgbClr val="FFC000"/>
              </a:solidFill>
            </a:endParaRPr>
          </a:p>
        </p:txBody>
      </p:sp>
      <p:sp>
        <p:nvSpPr>
          <p:cNvPr id="7" name="6 Marcador de contenido"/>
          <p:cNvSpPr>
            <a:spLocks noGrp="1"/>
          </p:cNvSpPr>
          <p:nvPr>
            <p:ph idx="1"/>
          </p:nvPr>
        </p:nvSpPr>
        <p:spPr/>
        <p:txBody>
          <a:bodyPr/>
          <a:lstStyle/>
          <a:p>
            <a:endParaRPr lang="es-E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a:p>
        </p:txBody>
      </p:sp>
      <p:pic>
        <p:nvPicPr>
          <p:cNvPr id="2050" name="Picture 2" descr="C:\Users\Jonathan\Desktop\Cómo amar a un adulto mayor....jpg"/>
          <p:cNvPicPr>
            <a:picLocks noChangeAspect="1" noChangeArrowheads="1"/>
          </p:cNvPicPr>
          <p:nvPr/>
        </p:nvPicPr>
        <p:blipFill>
          <a:blip r:embed="rId2" cstate="print"/>
          <a:srcRect/>
          <a:stretch>
            <a:fillRect/>
          </a:stretch>
        </p:blipFill>
        <p:spPr bwMode="auto">
          <a:xfrm>
            <a:off x="72008" y="0"/>
            <a:ext cx="9036496" cy="6858000"/>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Jonathan\Pictures\template_internal.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 name="5 Título"/>
          <p:cNvSpPr>
            <a:spLocks noGrp="1"/>
          </p:cNvSpPr>
          <p:nvPr>
            <p:ph type="title"/>
          </p:nvPr>
        </p:nvSpPr>
        <p:spPr>
          <a:xfrm>
            <a:off x="467544" y="4365104"/>
            <a:ext cx="8229600" cy="1143000"/>
          </a:xfrm>
        </p:spPr>
        <p:txBody>
          <a:bodyPr>
            <a:normAutofit/>
          </a:bodyPr>
          <a:lstStyle/>
          <a:p>
            <a:pPr algn="r"/>
            <a:r>
              <a:rPr lang="es-GT" sz="6000" dirty="0" smtClean="0">
                <a:solidFill>
                  <a:srgbClr val="FFFF00"/>
                </a:solidFill>
                <a:latin typeface="Vivaldi" pitchFamily="66" charset="0"/>
              </a:rPr>
              <a:t>Gracias…</a:t>
            </a:r>
            <a:endParaRPr lang="es-ES" sz="6000" dirty="0">
              <a:solidFill>
                <a:srgbClr val="FFFF00"/>
              </a:solidFill>
              <a:latin typeface="Vivaldi" pitchFamily="66" charset="0"/>
            </a:endParaRPr>
          </a:p>
        </p:txBody>
      </p:sp>
      <p:sp>
        <p:nvSpPr>
          <p:cNvPr id="4" name="3 CuadroTexto"/>
          <p:cNvSpPr txBox="1"/>
          <p:nvPr/>
        </p:nvSpPr>
        <p:spPr>
          <a:xfrm>
            <a:off x="899592" y="1340768"/>
            <a:ext cx="6768752" cy="3046988"/>
          </a:xfrm>
          <a:prstGeom prst="rect">
            <a:avLst/>
          </a:prstGeom>
          <a:noFill/>
        </p:spPr>
        <p:txBody>
          <a:bodyPr wrap="square" rtlCol="0">
            <a:spAutoFit/>
          </a:bodyPr>
          <a:lstStyle/>
          <a:p>
            <a:pPr algn="just"/>
            <a:r>
              <a:rPr lang="es-GT" sz="2400" i="1" dirty="0" smtClean="0">
                <a:solidFill>
                  <a:srgbClr val="92D050"/>
                </a:solidFill>
                <a:latin typeface="Monotype Corsiva" pitchFamily="66" charset="0"/>
              </a:rPr>
              <a:t>Al </a:t>
            </a:r>
            <a:r>
              <a:rPr lang="es-GT" sz="2400" b="1" i="1" u="sng" dirty="0" smtClean="0">
                <a:solidFill>
                  <a:srgbClr val="92D050"/>
                </a:solidFill>
                <a:latin typeface="Monotype Corsiva" pitchFamily="66" charset="0"/>
              </a:rPr>
              <a:t>egoísta</a:t>
            </a:r>
            <a:r>
              <a:rPr lang="es-GT" sz="2400" i="1" dirty="0" smtClean="0">
                <a:solidFill>
                  <a:srgbClr val="92D050"/>
                </a:solidFill>
                <a:latin typeface="Monotype Corsiva" pitchFamily="66" charset="0"/>
              </a:rPr>
              <a:t> únicamente le interesa ser escuchado, solamente él desea hablar… </a:t>
            </a:r>
          </a:p>
          <a:p>
            <a:pPr algn="just"/>
            <a:endParaRPr lang="es-GT" sz="2400" i="1" dirty="0" smtClean="0">
              <a:solidFill>
                <a:srgbClr val="92D050"/>
              </a:solidFill>
              <a:latin typeface="Monotype Corsiva" pitchFamily="66" charset="0"/>
            </a:endParaRPr>
          </a:p>
          <a:p>
            <a:pPr algn="just"/>
            <a:r>
              <a:rPr lang="es-GT" sz="2400" i="1" dirty="0" smtClean="0">
                <a:solidFill>
                  <a:srgbClr val="92D050"/>
                </a:solidFill>
                <a:latin typeface="Monotype Corsiva" pitchFamily="66" charset="0"/>
              </a:rPr>
              <a:t>El </a:t>
            </a:r>
            <a:r>
              <a:rPr lang="es-GT" sz="2400" b="1" i="1" u="sng" dirty="0" smtClean="0">
                <a:solidFill>
                  <a:srgbClr val="92D050"/>
                </a:solidFill>
                <a:latin typeface="Monotype Corsiva" pitchFamily="66" charset="0"/>
              </a:rPr>
              <a:t>sabio y humilde </a:t>
            </a:r>
            <a:r>
              <a:rPr lang="es-GT" sz="2400" i="1" dirty="0" smtClean="0">
                <a:solidFill>
                  <a:srgbClr val="92D050"/>
                </a:solidFill>
                <a:latin typeface="Monotype Corsiva" pitchFamily="66" charset="0"/>
              </a:rPr>
              <a:t>deja a la otra persona hablar y expresar lo que siente su corazón (porque le importa o porque respeta la opinión de la otra persona)… </a:t>
            </a:r>
          </a:p>
          <a:p>
            <a:pPr algn="just"/>
            <a:endParaRPr lang="es-GT" sz="2400" i="1" dirty="0" smtClean="0">
              <a:solidFill>
                <a:srgbClr val="92D050"/>
              </a:solidFill>
              <a:latin typeface="Monotype Corsiva" pitchFamily="66" charset="0"/>
            </a:endParaRPr>
          </a:p>
          <a:p>
            <a:pPr algn="just"/>
            <a:r>
              <a:rPr lang="es-GT" sz="2400" i="1" dirty="0" smtClean="0">
                <a:solidFill>
                  <a:srgbClr val="92D050"/>
                </a:solidFill>
                <a:latin typeface="Monotype Corsiva" pitchFamily="66" charset="0"/>
              </a:rPr>
              <a:t>-¿Tú eres humilde o egoísta?, Analízalo!!</a:t>
            </a:r>
            <a:endParaRPr lang="es-ES" sz="2400" i="1" dirty="0">
              <a:solidFill>
                <a:srgbClr val="92D050"/>
              </a:solidFill>
              <a:latin typeface="Monotype Corsiva" pitchFamily="66"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C:\Users\Jonathan\Pictures\template_internal.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2052" name="Picture 4" descr="http://www.culturademontania.com.ar/entrenamientos/metabolismo2.jpg"/>
          <p:cNvPicPr>
            <a:picLocks noChangeAspect="1" noChangeArrowheads="1"/>
          </p:cNvPicPr>
          <p:nvPr/>
        </p:nvPicPr>
        <p:blipFill>
          <a:blip r:embed="rId3" cstate="print"/>
          <a:srcRect b="3231"/>
          <a:stretch>
            <a:fillRect/>
          </a:stretch>
        </p:blipFill>
        <p:spPr bwMode="auto">
          <a:xfrm>
            <a:off x="179512" y="56238"/>
            <a:ext cx="8667328" cy="661312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1986" name="Picture 2" descr="http://www.my-personaltrainer.it/fisiologia/muscolo-scheletrico.gif"/>
          <p:cNvPicPr>
            <a:picLocks noChangeAspect="1" noChangeArrowheads="1"/>
          </p:cNvPicPr>
          <p:nvPr/>
        </p:nvPicPr>
        <p:blipFill>
          <a:blip r:embed="rId4" cstate="print"/>
          <a:srcRect/>
          <a:stretch>
            <a:fillRect/>
          </a:stretch>
        </p:blipFill>
        <p:spPr bwMode="auto">
          <a:xfrm>
            <a:off x="3635896" y="0"/>
            <a:ext cx="5241032" cy="32252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Jonathan\Pictures\template_internal.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18434" name="Picture 2" descr="http://www.ht.org.ar/histologia/NUEVAS%20UNIDADES/unidades/unidad4/imagenes/Muse3.jpg"/>
          <p:cNvPicPr>
            <a:picLocks noChangeAspect="1" noChangeArrowheads="1"/>
          </p:cNvPicPr>
          <p:nvPr/>
        </p:nvPicPr>
        <p:blipFill>
          <a:blip r:embed="rId3" cstate="print"/>
          <a:srcRect/>
          <a:stretch>
            <a:fillRect/>
          </a:stretch>
        </p:blipFill>
        <p:spPr bwMode="auto">
          <a:xfrm>
            <a:off x="467544" y="548680"/>
            <a:ext cx="3669360" cy="3247282"/>
          </a:xfrm>
          <a:prstGeom prst="rect">
            <a:avLst/>
          </a:prstGeom>
          <a:noFill/>
        </p:spPr>
      </p:pic>
      <p:pic>
        <p:nvPicPr>
          <p:cNvPr id="18435" name="Picture 3"/>
          <p:cNvPicPr>
            <a:picLocks noChangeAspect="1" noChangeArrowheads="1"/>
          </p:cNvPicPr>
          <p:nvPr/>
        </p:nvPicPr>
        <p:blipFill>
          <a:blip r:embed="rId4" cstate="print"/>
          <a:srcRect/>
          <a:stretch>
            <a:fillRect/>
          </a:stretch>
        </p:blipFill>
        <p:spPr bwMode="auto">
          <a:xfrm>
            <a:off x="467544" y="4005064"/>
            <a:ext cx="8154634" cy="2677641"/>
          </a:xfrm>
          <a:prstGeom prst="rect">
            <a:avLst/>
          </a:prstGeom>
          <a:noFill/>
          <a:ln w="9525">
            <a:noFill/>
            <a:miter lim="800000"/>
            <a:headEnd/>
            <a:tailEnd/>
          </a:ln>
        </p:spPr>
      </p:pic>
      <p:sp>
        <p:nvSpPr>
          <p:cNvPr id="8" name="7 CuadroTexto"/>
          <p:cNvSpPr txBox="1"/>
          <p:nvPr/>
        </p:nvSpPr>
        <p:spPr>
          <a:xfrm>
            <a:off x="4283968" y="908720"/>
            <a:ext cx="4176464" cy="2800767"/>
          </a:xfrm>
          <a:prstGeom prst="rect">
            <a:avLst/>
          </a:prstGeom>
          <a:noFill/>
        </p:spPr>
        <p:txBody>
          <a:bodyPr wrap="square" rtlCol="0">
            <a:spAutoFit/>
          </a:bodyPr>
          <a:lstStyle/>
          <a:p>
            <a:pPr algn="just"/>
            <a:r>
              <a:rPr lang="es-GT" sz="1600" dirty="0" smtClean="0">
                <a:solidFill>
                  <a:srgbClr val="FFFF00"/>
                </a:solidFill>
              </a:rPr>
              <a:t>-</a:t>
            </a:r>
            <a:r>
              <a:rPr lang="es-GT" sz="1600" b="1" u="sng" dirty="0" smtClean="0">
                <a:solidFill>
                  <a:srgbClr val="FFFF00"/>
                </a:solidFill>
              </a:rPr>
              <a:t>Bandas Claras(Bandas I): </a:t>
            </a:r>
            <a:r>
              <a:rPr lang="es-GT" sz="1600" dirty="0" smtClean="0">
                <a:solidFill>
                  <a:srgbClr val="FFFF00"/>
                </a:solidFill>
              </a:rPr>
              <a:t>sólo </a:t>
            </a:r>
            <a:r>
              <a:rPr lang="es-GT" sz="1600" dirty="0" err="1" smtClean="0">
                <a:solidFill>
                  <a:srgbClr val="FFFF00"/>
                </a:solidFill>
              </a:rPr>
              <a:t>actina</a:t>
            </a:r>
            <a:endParaRPr lang="es-GT" sz="1600" dirty="0" smtClean="0">
              <a:solidFill>
                <a:srgbClr val="FFFF00"/>
              </a:solidFill>
            </a:endParaRPr>
          </a:p>
          <a:p>
            <a:pPr algn="just"/>
            <a:r>
              <a:rPr lang="es-GT" sz="1600" dirty="0" smtClean="0">
                <a:solidFill>
                  <a:srgbClr val="FFFF00"/>
                </a:solidFill>
              </a:rPr>
              <a:t>-</a:t>
            </a:r>
            <a:r>
              <a:rPr lang="es-GT" sz="1600" b="1" u="sng" dirty="0" smtClean="0">
                <a:solidFill>
                  <a:srgbClr val="FFFF00"/>
                </a:solidFill>
              </a:rPr>
              <a:t>Bandas Oscuras(Bandas A): </a:t>
            </a:r>
            <a:r>
              <a:rPr lang="es-GT" sz="1600" dirty="0" err="1" smtClean="0">
                <a:solidFill>
                  <a:srgbClr val="FFFF00"/>
                </a:solidFill>
              </a:rPr>
              <a:t>Actina</a:t>
            </a:r>
            <a:r>
              <a:rPr lang="es-GT" sz="1600" dirty="0" smtClean="0">
                <a:solidFill>
                  <a:srgbClr val="FFFF00"/>
                </a:solidFill>
              </a:rPr>
              <a:t> donde se superpone con la </a:t>
            </a:r>
            <a:r>
              <a:rPr lang="es-GT" sz="1600" dirty="0" err="1" smtClean="0">
                <a:solidFill>
                  <a:srgbClr val="FFFF00"/>
                </a:solidFill>
              </a:rPr>
              <a:t>Miosina</a:t>
            </a:r>
            <a:r>
              <a:rPr lang="es-GT" sz="1600" dirty="0" smtClean="0">
                <a:solidFill>
                  <a:srgbClr val="FFFF00"/>
                </a:solidFill>
              </a:rPr>
              <a:t> y </a:t>
            </a:r>
            <a:r>
              <a:rPr lang="es-GT" sz="1600" dirty="0" err="1" smtClean="0">
                <a:solidFill>
                  <a:srgbClr val="FFFF00"/>
                </a:solidFill>
              </a:rPr>
              <a:t>Miosina</a:t>
            </a:r>
            <a:endParaRPr lang="es-GT" sz="1600" dirty="0" smtClean="0">
              <a:solidFill>
                <a:srgbClr val="FFFF00"/>
              </a:solidFill>
            </a:endParaRPr>
          </a:p>
          <a:p>
            <a:pPr algn="just"/>
            <a:r>
              <a:rPr lang="es-GT" sz="1600" dirty="0" smtClean="0">
                <a:solidFill>
                  <a:srgbClr val="FFFF00"/>
                </a:solidFill>
              </a:rPr>
              <a:t>-</a:t>
            </a:r>
            <a:r>
              <a:rPr lang="es-GT" sz="1600" b="1" u="sng" dirty="0" smtClean="0">
                <a:solidFill>
                  <a:srgbClr val="FFFF00"/>
                </a:solidFill>
              </a:rPr>
              <a:t>Puentes Cruzados: </a:t>
            </a:r>
            <a:r>
              <a:rPr lang="es-GT" sz="1600" dirty="0" smtClean="0">
                <a:solidFill>
                  <a:srgbClr val="FFFF00"/>
                </a:solidFill>
              </a:rPr>
              <a:t>su interacción con la </a:t>
            </a:r>
            <a:r>
              <a:rPr lang="es-GT" sz="1600" dirty="0" err="1" smtClean="0">
                <a:solidFill>
                  <a:srgbClr val="FFFF00"/>
                </a:solidFill>
              </a:rPr>
              <a:t>actina</a:t>
            </a:r>
            <a:r>
              <a:rPr lang="es-GT" sz="1600" dirty="0" smtClean="0">
                <a:solidFill>
                  <a:srgbClr val="FFFF00"/>
                </a:solidFill>
              </a:rPr>
              <a:t> produce la contracción</a:t>
            </a:r>
          </a:p>
          <a:p>
            <a:pPr algn="just"/>
            <a:r>
              <a:rPr lang="es-GT" sz="1600" dirty="0" smtClean="0">
                <a:solidFill>
                  <a:srgbClr val="FFFF00"/>
                </a:solidFill>
              </a:rPr>
              <a:t>-</a:t>
            </a:r>
            <a:r>
              <a:rPr lang="es-GT" sz="1600" b="1" u="sng" dirty="0" smtClean="0">
                <a:solidFill>
                  <a:srgbClr val="FFFF00"/>
                </a:solidFill>
              </a:rPr>
              <a:t>Disco Z</a:t>
            </a:r>
            <a:r>
              <a:rPr lang="es-GT" sz="1600" dirty="0" smtClean="0">
                <a:solidFill>
                  <a:srgbClr val="FFFF00"/>
                </a:solidFill>
              </a:rPr>
              <a:t>: extremo de los filamentos de </a:t>
            </a:r>
            <a:r>
              <a:rPr lang="es-GT" sz="1600" dirty="0" err="1" smtClean="0">
                <a:solidFill>
                  <a:srgbClr val="FFFF00"/>
                </a:solidFill>
              </a:rPr>
              <a:t>actina</a:t>
            </a:r>
            <a:r>
              <a:rPr lang="es-GT" sz="1600" dirty="0" smtClean="0">
                <a:solidFill>
                  <a:srgbClr val="FFFF00"/>
                </a:solidFill>
              </a:rPr>
              <a:t> formado por proteínas filamentosas</a:t>
            </a:r>
          </a:p>
          <a:p>
            <a:pPr algn="just"/>
            <a:r>
              <a:rPr lang="es-GT" sz="1600" dirty="0" smtClean="0">
                <a:solidFill>
                  <a:srgbClr val="FFFF00"/>
                </a:solidFill>
              </a:rPr>
              <a:t>-Toda la fibra muscular tiene bandas claras y oscuras al igual que las miofibrillas individuales.</a:t>
            </a:r>
          </a:p>
          <a:p>
            <a:pPr algn="just"/>
            <a:r>
              <a:rPr lang="es-GT" sz="1600" dirty="0" smtClean="0">
                <a:solidFill>
                  <a:srgbClr val="FFFF00"/>
                </a:solidFill>
              </a:rPr>
              <a:t>-</a:t>
            </a:r>
            <a:r>
              <a:rPr lang="es-GT" sz="1600" b="1" u="sng" dirty="0" err="1" smtClean="0">
                <a:solidFill>
                  <a:srgbClr val="FFFF00"/>
                </a:solidFill>
              </a:rPr>
              <a:t>Sarcómera</a:t>
            </a:r>
            <a:r>
              <a:rPr lang="es-GT" sz="1600" dirty="0" smtClean="0">
                <a:solidFill>
                  <a:srgbClr val="FFFF00"/>
                </a:solidFill>
              </a:rPr>
              <a:t>: porción de la miofibrilla entre 2 discos Z</a:t>
            </a:r>
            <a:endParaRPr lang="es-ES" sz="1600" dirty="0">
              <a:solidFill>
                <a:srgbClr val="FFFF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Jonathan\Pictures\template_internal.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 name="5 Título"/>
          <p:cNvSpPr>
            <a:spLocks noGrp="1"/>
          </p:cNvSpPr>
          <p:nvPr>
            <p:ph type="title"/>
          </p:nvPr>
        </p:nvSpPr>
        <p:spPr>
          <a:xfrm>
            <a:off x="395536" y="0"/>
            <a:ext cx="8229600" cy="1143000"/>
          </a:xfrm>
        </p:spPr>
        <p:txBody>
          <a:bodyPr>
            <a:normAutofit/>
          </a:bodyPr>
          <a:lstStyle/>
          <a:p>
            <a:r>
              <a:rPr lang="es-GT" sz="3600" dirty="0" smtClean="0">
                <a:solidFill>
                  <a:srgbClr val="FFC000"/>
                </a:solidFill>
              </a:rPr>
              <a:t>Estructura </a:t>
            </a:r>
            <a:r>
              <a:rPr lang="es-GT" sz="3600" dirty="0" err="1" smtClean="0">
                <a:solidFill>
                  <a:srgbClr val="FFC000"/>
                </a:solidFill>
              </a:rPr>
              <a:t>Sarcómera</a:t>
            </a:r>
            <a:endParaRPr lang="es-ES" sz="3600" dirty="0">
              <a:solidFill>
                <a:srgbClr val="FFC000"/>
              </a:solidFill>
            </a:endParaRPr>
          </a:p>
        </p:txBody>
      </p:sp>
      <p:sp>
        <p:nvSpPr>
          <p:cNvPr id="7" name="6 Marcador de contenido"/>
          <p:cNvSpPr>
            <a:spLocks noGrp="1"/>
          </p:cNvSpPr>
          <p:nvPr>
            <p:ph idx="1"/>
          </p:nvPr>
        </p:nvSpPr>
        <p:spPr/>
        <p:txBody>
          <a:bodyPr>
            <a:normAutofit/>
          </a:bodyPr>
          <a:lstStyle/>
          <a:p>
            <a:pPr algn="just"/>
            <a:r>
              <a:rPr lang="es-GT" sz="1400" b="1" u="sng" dirty="0" err="1" smtClean="0">
                <a:solidFill>
                  <a:srgbClr val="92D050"/>
                </a:solidFill>
              </a:rPr>
              <a:t>Titina</a:t>
            </a:r>
            <a:r>
              <a:rPr lang="es-GT" sz="1400" dirty="0" smtClean="0">
                <a:solidFill>
                  <a:srgbClr val="92D050"/>
                </a:solidFill>
              </a:rPr>
              <a:t>: GRAN proteína filamentosa(y elástica) que actúa como armazón para mantener en su lugar a los filamentos de </a:t>
            </a:r>
            <a:r>
              <a:rPr lang="es-GT" sz="1400" dirty="0" err="1" smtClean="0">
                <a:solidFill>
                  <a:srgbClr val="92D050"/>
                </a:solidFill>
              </a:rPr>
              <a:t>actina</a:t>
            </a:r>
            <a:r>
              <a:rPr lang="es-GT" sz="1400" dirty="0" smtClean="0">
                <a:solidFill>
                  <a:srgbClr val="92D050"/>
                </a:solidFill>
              </a:rPr>
              <a:t> y </a:t>
            </a:r>
            <a:r>
              <a:rPr lang="es-GT" sz="1400" dirty="0" err="1" smtClean="0">
                <a:solidFill>
                  <a:srgbClr val="92D050"/>
                </a:solidFill>
              </a:rPr>
              <a:t>miosina</a:t>
            </a:r>
            <a:r>
              <a:rPr lang="es-GT" sz="1400" dirty="0" smtClean="0">
                <a:solidFill>
                  <a:srgbClr val="92D050"/>
                </a:solidFill>
              </a:rPr>
              <a:t>. Un extremo es elástico y está unido al disco Z, el otro extremo se une a la </a:t>
            </a:r>
            <a:r>
              <a:rPr lang="es-GT" sz="1400" dirty="0" err="1" smtClean="0">
                <a:solidFill>
                  <a:srgbClr val="92D050"/>
                </a:solidFill>
              </a:rPr>
              <a:t>miosina</a:t>
            </a:r>
            <a:r>
              <a:rPr lang="es-GT" sz="1400" dirty="0" smtClean="0">
                <a:solidFill>
                  <a:srgbClr val="92D050"/>
                </a:solidFill>
              </a:rPr>
              <a:t> llegando inclusive hasta la línea M.</a:t>
            </a:r>
          </a:p>
          <a:p>
            <a:pPr algn="just"/>
            <a:r>
              <a:rPr lang="es-GT" sz="1400" b="1" u="sng" dirty="0" err="1" smtClean="0">
                <a:solidFill>
                  <a:srgbClr val="92D050"/>
                </a:solidFill>
              </a:rPr>
              <a:t>Sarcoplasma</a:t>
            </a:r>
            <a:r>
              <a:rPr lang="es-GT" sz="1400" b="1" u="sng" dirty="0" smtClean="0">
                <a:solidFill>
                  <a:srgbClr val="92D050"/>
                </a:solidFill>
              </a:rPr>
              <a:t>: </a:t>
            </a:r>
            <a:r>
              <a:rPr lang="es-GT" sz="1400" dirty="0" smtClean="0">
                <a:solidFill>
                  <a:srgbClr val="92D050"/>
                </a:solidFill>
              </a:rPr>
              <a:t>contiene K+, Mg2, P</a:t>
            </a:r>
            <a:r>
              <a:rPr lang="es-GT" sz="1400" dirty="0">
                <a:solidFill>
                  <a:srgbClr val="92D050"/>
                </a:solidFill>
              </a:rPr>
              <a:t> </a:t>
            </a:r>
            <a:r>
              <a:rPr lang="es-GT" sz="1400" dirty="0" smtClean="0">
                <a:solidFill>
                  <a:srgbClr val="92D050"/>
                </a:solidFill>
              </a:rPr>
              <a:t>y enzimas proteicas.</a:t>
            </a:r>
            <a:r>
              <a:rPr lang="es-ES" sz="1400" dirty="0" smtClean="0">
                <a:solidFill>
                  <a:srgbClr val="92D050"/>
                </a:solidFill>
              </a:rPr>
              <a:t> Muchas </a:t>
            </a:r>
            <a:r>
              <a:rPr lang="es-ES" sz="1400" dirty="0" err="1" smtClean="0">
                <a:solidFill>
                  <a:srgbClr val="92D050"/>
                </a:solidFill>
              </a:rPr>
              <a:t>mitocondras</a:t>
            </a:r>
            <a:r>
              <a:rPr lang="es-ES" sz="1400" dirty="0" smtClean="0">
                <a:solidFill>
                  <a:srgbClr val="92D050"/>
                </a:solidFill>
              </a:rPr>
              <a:t> están dispuestas paralelas a las miofibrillas. El retículo </a:t>
            </a:r>
            <a:r>
              <a:rPr lang="es-ES" sz="1400" dirty="0" err="1" smtClean="0">
                <a:solidFill>
                  <a:srgbClr val="92D050"/>
                </a:solidFill>
              </a:rPr>
              <a:t>sarcoplásmico</a:t>
            </a:r>
            <a:r>
              <a:rPr lang="es-ES" sz="1400" dirty="0" smtClean="0">
                <a:solidFill>
                  <a:srgbClr val="92D050"/>
                </a:solidFill>
              </a:rPr>
              <a:t> se encuentra sumergido en el </a:t>
            </a:r>
            <a:r>
              <a:rPr lang="es-ES" sz="1400" dirty="0" err="1" smtClean="0">
                <a:solidFill>
                  <a:srgbClr val="92D050"/>
                </a:solidFill>
              </a:rPr>
              <a:t>sarcoplasma</a:t>
            </a:r>
            <a:r>
              <a:rPr lang="es-ES" sz="1400" dirty="0" smtClean="0">
                <a:solidFill>
                  <a:srgbClr val="92D050"/>
                </a:solidFill>
              </a:rPr>
              <a:t> que rodea a las </a:t>
            </a:r>
            <a:r>
              <a:rPr lang="es-ES" sz="1400" dirty="0" err="1" smtClean="0">
                <a:solidFill>
                  <a:srgbClr val="92D050"/>
                </a:solidFill>
              </a:rPr>
              <a:t>miofirbillas</a:t>
            </a:r>
            <a:r>
              <a:rPr lang="es-ES" sz="1400" dirty="0" smtClean="0">
                <a:solidFill>
                  <a:srgbClr val="92D050"/>
                </a:solidFill>
              </a:rPr>
              <a:t>.</a:t>
            </a:r>
          </a:p>
          <a:p>
            <a:pPr algn="just"/>
            <a:r>
              <a:rPr lang="es-GT" sz="1400" dirty="0" err="1" smtClean="0">
                <a:solidFill>
                  <a:srgbClr val="92D050"/>
                </a:solidFill>
              </a:rPr>
              <a:t>Nebulina</a:t>
            </a:r>
            <a:r>
              <a:rPr lang="es-GT" sz="1400" dirty="0" smtClean="0">
                <a:solidFill>
                  <a:srgbClr val="92D050"/>
                </a:solidFill>
              </a:rPr>
              <a:t>: Proteína que estabiliza a la </a:t>
            </a:r>
            <a:r>
              <a:rPr lang="es-GT" sz="1400" dirty="0" err="1" smtClean="0">
                <a:solidFill>
                  <a:srgbClr val="92D050"/>
                </a:solidFill>
              </a:rPr>
              <a:t>actina</a:t>
            </a:r>
            <a:r>
              <a:rPr lang="es-GT" sz="1400" dirty="0" smtClean="0">
                <a:solidFill>
                  <a:srgbClr val="92D050"/>
                </a:solidFill>
              </a:rPr>
              <a:t> y se fija al disco Z.</a:t>
            </a:r>
            <a:endParaRPr lang="es-ES" sz="1400" dirty="0" smtClean="0">
              <a:solidFill>
                <a:srgbClr val="92D050"/>
              </a:solidFill>
            </a:endParaRPr>
          </a:p>
          <a:p>
            <a:pPr algn="just"/>
            <a:endParaRPr lang="es-ES" sz="1400" dirty="0" smtClean="0">
              <a:solidFill>
                <a:srgbClr val="92D050"/>
              </a:solidFill>
            </a:endParaRPr>
          </a:p>
          <a:p>
            <a:pPr algn="just"/>
            <a:endParaRPr lang="es-GT" sz="1400" dirty="0" smtClean="0">
              <a:solidFill>
                <a:srgbClr val="92D050"/>
              </a:solidFill>
            </a:endParaRPr>
          </a:p>
        </p:txBody>
      </p:sp>
      <p:pic>
        <p:nvPicPr>
          <p:cNvPr id="1026" name="Picture 2"/>
          <p:cNvPicPr>
            <a:picLocks noChangeAspect="1" noChangeArrowheads="1"/>
          </p:cNvPicPr>
          <p:nvPr/>
        </p:nvPicPr>
        <p:blipFill>
          <a:blip r:embed="rId3" cstate="print"/>
          <a:srcRect l="35139" t="41953" r="38850" b="22610"/>
          <a:stretch>
            <a:fillRect/>
          </a:stretch>
        </p:blipFill>
        <p:spPr bwMode="auto">
          <a:xfrm>
            <a:off x="2411760" y="3501008"/>
            <a:ext cx="4680520" cy="314383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Jonathan\Pictures\template_internal.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 name="5 Título"/>
          <p:cNvSpPr>
            <a:spLocks noGrp="1"/>
          </p:cNvSpPr>
          <p:nvPr>
            <p:ph type="title"/>
          </p:nvPr>
        </p:nvSpPr>
        <p:spPr/>
        <p:txBody>
          <a:bodyPr/>
          <a:lstStyle/>
          <a:p>
            <a:endParaRPr lang="es-ES" dirty="0"/>
          </a:p>
        </p:txBody>
      </p:sp>
      <p:sp>
        <p:nvSpPr>
          <p:cNvPr id="7" name="6 Marcador de contenido"/>
          <p:cNvSpPr>
            <a:spLocks noGrp="1"/>
          </p:cNvSpPr>
          <p:nvPr>
            <p:ph idx="1"/>
          </p:nvPr>
        </p:nvSpPr>
        <p:spPr/>
        <p:txBody>
          <a:bodyPr/>
          <a:lstStyle/>
          <a:p>
            <a:endParaRPr lang="es-ES" dirty="0"/>
          </a:p>
        </p:txBody>
      </p:sp>
      <p:pic>
        <p:nvPicPr>
          <p:cNvPr id="16387" name="Picture 3" descr="http://medicarteoncologia.com/wp-content/uploads/2014/01/organizacion.jpg"/>
          <p:cNvPicPr>
            <a:picLocks noChangeAspect="1" noChangeArrowheads="1"/>
          </p:cNvPicPr>
          <p:nvPr/>
        </p:nvPicPr>
        <p:blipFill>
          <a:blip r:embed="rId3" cstate="print"/>
          <a:srcRect/>
          <a:stretch>
            <a:fillRect/>
          </a:stretch>
        </p:blipFill>
        <p:spPr bwMode="auto">
          <a:xfrm>
            <a:off x="144016" y="72006"/>
            <a:ext cx="8892480" cy="66693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Jonathan\Pictures\template_internal.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 name="5 Título"/>
          <p:cNvSpPr>
            <a:spLocks noGrp="1"/>
          </p:cNvSpPr>
          <p:nvPr>
            <p:ph type="title"/>
          </p:nvPr>
        </p:nvSpPr>
        <p:spPr>
          <a:xfrm>
            <a:off x="457200" y="-27384"/>
            <a:ext cx="8229600" cy="1143000"/>
          </a:xfrm>
        </p:spPr>
        <p:txBody>
          <a:bodyPr>
            <a:normAutofit fontScale="90000"/>
          </a:bodyPr>
          <a:lstStyle/>
          <a:p>
            <a:r>
              <a:rPr lang="es-GT" dirty="0" smtClean="0">
                <a:solidFill>
                  <a:srgbClr val="FFC000"/>
                </a:solidFill>
              </a:rPr>
              <a:t>Mecanismo de Contracción Muscular</a:t>
            </a:r>
            <a:endParaRPr lang="es-ES" dirty="0">
              <a:solidFill>
                <a:srgbClr val="FFC000"/>
              </a:solidFill>
            </a:endParaRPr>
          </a:p>
        </p:txBody>
      </p:sp>
      <p:graphicFrame>
        <p:nvGraphicFramePr>
          <p:cNvPr id="5" name="4 Diagrama"/>
          <p:cNvGraphicFramePr/>
          <p:nvPr/>
        </p:nvGraphicFramePr>
        <p:xfrm>
          <a:off x="251520" y="1340768"/>
          <a:ext cx="8712968" cy="50405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2050" name="Picture 2" descr="C:\Users\Jonathan\Pictures\template_internal.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 name="5 Título"/>
          <p:cNvSpPr>
            <a:spLocks noGrp="1"/>
          </p:cNvSpPr>
          <p:nvPr>
            <p:ph type="title"/>
          </p:nvPr>
        </p:nvSpPr>
        <p:spPr>
          <a:xfrm>
            <a:off x="323528" y="-99392"/>
            <a:ext cx="6635080" cy="1143000"/>
          </a:xfrm>
        </p:spPr>
        <p:txBody>
          <a:bodyPr>
            <a:normAutofit/>
          </a:bodyPr>
          <a:lstStyle/>
          <a:p>
            <a:r>
              <a:rPr lang="es-GT" sz="2800" dirty="0" smtClean="0">
                <a:solidFill>
                  <a:srgbClr val="FFC000"/>
                </a:solidFill>
              </a:rPr>
              <a:t>Mecanismo Molecular de la contracción muscular</a:t>
            </a:r>
            <a:endParaRPr lang="es-ES" sz="2800" dirty="0">
              <a:solidFill>
                <a:srgbClr val="FFC000"/>
              </a:solidFill>
            </a:endParaRPr>
          </a:p>
        </p:txBody>
      </p:sp>
      <p:sp>
        <p:nvSpPr>
          <p:cNvPr id="7" name="6 Marcador de contenido"/>
          <p:cNvSpPr>
            <a:spLocks noGrp="1"/>
          </p:cNvSpPr>
          <p:nvPr>
            <p:ph idx="1"/>
          </p:nvPr>
        </p:nvSpPr>
        <p:spPr>
          <a:xfrm>
            <a:off x="457200" y="1600200"/>
            <a:ext cx="6635080" cy="4525963"/>
          </a:xfrm>
        </p:spPr>
        <p:txBody>
          <a:bodyPr>
            <a:normAutofit/>
          </a:bodyPr>
          <a:lstStyle/>
          <a:p>
            <a:pPr algn="just">
              <a:buNone/>
            </a:pPr>
            <a:r>
              <a:rPr lang="es-GT" sz="2000" dirty="0" smtClean="0">
                <a:solidFill>
                  <a:srgbClr val="92D050"/>
                </a:solidFill>
              </a:rPr>
              <a:t>Mecanismo de deslizamiento de los filamentos de la contracción muscular</a:t>
            </a:r>
          </a:p>
          <a:p>
            <a:pPr algn="just">
              <a:buNone/>
            </a:pPr>
            <a:endParaRPr lang="es-ES" sz="2000" dirty="0">
              <a:solidFill>
                <a:srgbClr val="92D050"/>
              </a:solidFill>
            </a:endParaRPr>
          </a:p>
        </p:txBody>
      </p:sp>
      <p:pic>
        <p:nvPicPr>
          <p:cNvPr id="14338" name="Picture 2" descr="http://1.bp.blogspot.com/_pO6_LWzFSx4/Swnhlion8lI/AAAAAAAADJY/zE8Kcp287Bw/s1600/miosine.png"/>
          <p:cNvPicPr>
            <a:picLocks noChangeAspect="1" noChangeArrowheads="1"/>
          </p:cNvPicPr>
          <p:nvPr/>
        </p:nvPicPr>
        <p:blipFill>
          <a:blip r:embed="rId3" cstate="print"/>
          <a:srcRect/>
          <a:stretch>
            <a:fillRect/>
          </a:stretch>
        </p:blipFill>
        <p:spPr bwMode="auto">
          <a:xfrm>
            <a:off x="467544" y="2780928"/>
            <a:ext cx="3096344" cy="387298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4340" name="Picture 4" descr="http://bibliotecadigital.ilce.edu.mx/sites/ciencia/volumen3/ciencia3/143/img/143_42.gif"/>
          <p:cNvPicPr>
            <a:picLocks noChangeAspect="1" noChangeArrowheads="1"/>
          </p:cNvPicPr>
          <p:nvPr/>
        </p:nvPicPr>
        <p:blipFill>
          <a:blip r:embed="rId4" cstate="print"/>
          <a:srcRect/>
          <a:stretch>
            <a:fillRect/>
          </a:stretch>
        </p:blipFill>
        <p:spPr bwMode="auto">
          <a:xfrm>
            <a:off x="4107548" y="2780928"/>
            <a:ext cx="4471697" cy="388843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9" name="8 Conector recto de flecha"/>
          <p:cNvCxnSpPr/>
          <p:nvPr/>
        </p:nvCxnSpPr>
        <p:spPr>
          <a:xfrm flipH="1">
            <a:off x="5220072" y="3645024"/>
            <a:ext cx="1728192" cy="43204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0" name="9 CuadroTexto"/>
          <p:cNvSpPr txBox="1"/>
          <p:nvPr/>
        </p:nvSpPr>
        <p:spPr>
          <a:xfrm>
            <a:off x="5076056" y="3183359"/>
            <a:ext cx="864096" cy="461665"/>
          </a:xfrm>
          <a:prstGeom prst="rect">
            <a:avLst/>
          </a:prstGeom>
          <a:noFill/>
          <a:ln w="28575">
            <a:solidFill>
              <a:srgbClr val="00B0F0"/>
            </a:solidFill>
          </a:ln>
        </p:spPr>
        <p:txBody>
          <a:bodyPr wrap="square" rtlCol="0">
            <a:spAutoFit/>
          </a:bodyPr>
          <a:lstStyle/>
          <a:p>
            <a:pPr algn="ctr"/>
            <a:r>
              <a:rPr lang="es-GT" sz="1200" b="1" dirty="0" smtClean="0">
                <a:solidFill>
                  <a:schemeClr val="accent4"/>
                </a:solidFill>
              </a:rPr>
              <a:t>Actividad ATPasa</a:t>
            </a:r>
            <a:endParaRPr lang="es-ES" sz="1200" b="1" dirty="0">
              <a:solidFill>
                <a:schemeClr val="accent4"/>
              </a:solidFill>
            </a:endParaRPr>
          </a:p>
        </p:txBody>
      </p:sp>
      <p:pic>
        <p:nvPicPr>
          <p:cNvPr id="14344" name="Picture 8" descr="File:Miosin conformational change.gif">
            <a:hlinkClick r:id="rId5"/>
          </p:cNvPr>
          <p:cNvPicPr>
            <a:picLocks noChangeAspect="1" noChangeArrowheads="1" noCrop="1"/>
          </p:cNvPicPr>
          <p:nvPr/>
        </p:nvPicPr>
        <p:blipFill>
          <a:blip r:embed="rId6" cstate="print"/>
          <a:srcRect/>
          <a:stretch>
            <a:fillRect/>
          </a:stretch>
        </p:blipFill>
        <p:spPr bwMode="auto">
          <a:xfrm>
            <a:off x="7094984" y="188640"/>
            <a:ext cx="2049016" cy="219303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Jonathan\Pictures\template_internal.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 name="5 Título"/>
          <p:cNvSpPr>
            <a:spLocks noGrp="1"/>
          </p:cNvSpPr>
          <p:nvPr>
            <p:ph type="title"/>
          </p:nvPr>
        </p:nvSpPr>
        <p:spPr>
          <a:xfrm>
            <a:off x="457200" y="-99392"/>
            <a:ext cx="8229600" cy="1143000"/>
          </a:xfrm>
        </p:spPr>
        <p:txBody>
          <a:bodyPr>
            <a:normAutofit/>
          </a:bodyPr>
          <a:lstStyle/>
          <a:p>
            <a:r>
              <a:rPr lang="es-GT" sz="2800" dirty="0" smtClean="0">
                <a:solidFill>
                  <a:srgbClr val="FFC000"/>
                </a:solidFill>
              </a:rPr>
              <a:t>Mecanismo Molecular de la contracción muscular</a:t>
            </a:r>
            <a:endParaRPr lang="es-ES" sz="2800" dirty="0">
              <a:solidFill>
                <a:srgbClr val="FFC000"/>
              </a:solidFill>
            </a:endParaRPr>
          </a:p>
        </p:txBody>
      </p:sp>
      <p:sp>
        <p:nvSpPr>
          <p:cNvPr id="7" name="6 Marcador de contenido"/>
          <p:cNvSpPr>
            <a:spLocks noGrp="1"/>
          </p:cNvSpPr>
          <p:nvPr>
            <p:ph idx="1"/>
          </p:nvPr>
        </p:nvSpPr>
        <p:spPr/>
        <p:txBody>
          <a:bodyPr>
            <a:normAutofit/>
          </a:bodyPr>
          <a:lstStyle/>
          <a:p>
            <a:pPr algn="just">
              <a:buNone/>
            </a:pPr>
            <a:r>
              <a:rPr lang="es-GT" sz="2000" dirty="0" smtClean="0">
                <a:solidFill>
                  <a:srgbClr val="92D050"/>
                </a:solidFill>
              </a:rPr>
              <a:t>Un filamento de </a:t>
            </a:r>
            <a:r>
              <a:rPr lang="es-GT" sz="2000" dirty="0" err="1" smtClean="0">
                <a:solidFill>
                  <a:srgbClr val="92D050"/>
                </a:solidFill>
              </a:rPr>
              <a:t>miosina</a:t>
            </a:r>
            <a:r>
              <a:rPr lang="es-GT" sz="2000" dirty="0" smtClean="0">
                <a:solidFill>
                  <a:srgbClr val="92D050"/>
                </a:solidFill>
              </a:rPr>
              <a:t> está formado por más de 200 moléculas de </a:t>
            </a:r>
            <a:r>
              <a:rPr lang="es-GT" sz="2000" dirty="0" err="1" smtClean="0">
                <a:solidFill>
                  <a:srgbClr val="92D050"/>
                </a:solidFill>
              </a:rPr>
              <a:t>miosina</a:t>
            </a:r>
            <a:endParaRPr lang="es-ES" sz="2000" dirty="0">
              <a:solidFill>
                <a:srgbClr val="92D050"/>
              </a:solidFill>
            </a:endParaRPr>
          </a:p>
        </p:txBody>
      </p:sp>
      <p:pic>
        <p:nvPicPr>
          <p:cNvPr id="5" name="Picture 6" descr="http://magisnef.files.wordpress.com/2007/04/actinamiosina.jpg"/>
          <p:cNvPicPr>
            <a:picLocks noChangeAspect="1" noChangeArrowheads="1"/>
          </p:cNvPicPr>
          <p:nvPr/>
        </p:nvPicPr>
        <p:blipFill>
          <a:blip r:embed="rId3" cstate="print"/>
          <a:srcRect/>
          <a:stretch>
            <a:fillRect/>
          </a:stretch>
        </p:blipFill>
        <p:spPr bwMode="auto">
          <a:xfrm>
            <a:off x="2339752" y="2564904"/>
            <a:ext cx="5544616" cy="39604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7 CuadroTexto"/>
          <p:cNvSpPr txBox="1"/>
          <p:nvPr/>
        </p:nvSpPr>
        <p:spPr>
          <a:xfrm>
            <a:off x="395536" y="3068960"/>
            <a:ext cx="1800200" cy="2062103"/>
          </a:xfrm>
          <a:prstGeom prst="rect">
            <a:avLst/>
          </a:prstGeom>
          <a:noFill/>
          <a:ln w="28575">
            <a:solidFill>
              <a:schemeClr val="tx2">
                <a:lumMod val="60000"/>
                <a:lumOff val="40000"/>
              </a:schemeClr>
            </a:solidFill>
          </a:ln>
        </p:spPr>
        <p:txBody>
          <a:bodyPr wrap="square" rtlCol="0">
            <a:spAutoFit/>
          </a:bodyPr>
          <a:lstStyle/>
          <a:p>
            <a:pPr algn="just"/>
            <a:r>
              <a:rPr lang="es-GT" sz="1600" dirty="0" smtClean="0">
                <a:solidFill>
                  <a:srgbClr val="FFFF00"/>
                </a:solidFill>
              </a:rPr>
              <a:t>-Cabeza, brazo y cuerpo de </a:t>
            </a:r>
            <a:r>
              <a:rPr lang="es-GT" sz="1600" dirty="0" err="1" smtClean="0">
                <a:solidFill>
                  <a:srgbClr val="FFFF00"/>
                </a:solidFill>
              </a:rPr>
              <a:t>miosina</a:t>
            </a:r>
            <a:endParaRPr lang="es-GT" sz="1600" dirty="0" smtClean="0">
              <a:solidFill>
                <a:srgbClr val="FFFF00"/>
              </a:solidFill>
            </a:endParaRPr>
          </a:p>
          <a:p>
            <a:pPr algn="just"/>
            <a:endParaRPr lang="es-GT" sz="1600" dirty="0" smtClean="0">
              <a:solidFill>
                <a:srgbClr val="FFFF00"/>
              </a:solidFill>
            </a:endParaRPr>
          </a:p>
          <a:p>
            <a:pPr algn="just"/>
            <a:r>
              <a:rPr lang="es-GT" sz="1600" dirty="0" smtClean="0">
                <a:solidFill>
                  <a:srgbClr val="FFFF00"/>
                </a:solidFill>
              </a:rPr>
              <a:t>-Puente cruzado: brazo + cabeza</a:t>
            </a:r>
          </a:p>
          <a:p>
            <a:pPr algn="just"/>
            <a:endParaRPr lang="es-GT" sz="1600" dirty="0" smtClean="0">
              <a:solidFill>
                <a:srgbClr val="FFFF00"/>
              </a:solidFill>
            </a:endParaRPr>
          </a:p>
          <a:p>
            <a:pPr algn="just"/>
            <a:r>
              <a:rPr lang="es-GT" sz="1600" dirty="0" smtClean="0">
                <a:solidFill>
                  <a:srgbClr val="FFFF00"/>
                </a:solidFill>
              </a:rPr>
              <a:t>-C/puente cruzado tiene 2 bisagras</a:t>
            </a:r>
            <a:endParaRPr lang="es-ES" sz="1600" dirty="0">
              <a:solidFill>
                <a:srgbClr val="FFFF00"/>
              </a:solidFill>
            </a:endParaRPr>
          </a:p>
        </p:txBody>
      </p:sp>
      <p:cxnSp>
        <p:nvCxnSpPr>
          <p:cNvPr id="10" name="9 Conector recto de flecha"/>
          <p:cNvCxnSpPr/>
          <p:nvPr/>
        </p:nvCxnSpPr>
        <p:spPr>
          <a:xfrm>
            <a:off x="2195736" y="3861048"/>
            <a:ext cx="360040"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1" name="10 CuadroTexto"/>
          <p:cNvSpPr txBox="1"/>
          <p:nvPr/>
        </p:nvSpPr>
        <p:spPr>
          <a:xfrm>
            <a:off x="7956376" y="2924944"/>
            <a:ext cx="1008112" cy="2031325"/>
          </a:xfrm>
          <a:prstGeom prst="rect">
            <a:avLst/>
          </a:prstGeom>
          <a:noFill/>
          <a:ln w="28575">
            <a:solidFill>
              <a:srgbClr val="00B0F0"/>
            </a:solidFill>
          </a:ln>
        </p:spPr>
        <p:txBody>
          <a:bodyPr wrap="square" rtlCol="0">
            <a:spAutoFit/>
          </a:bodyPr>
          <a:lstStyle/>
          <a:p>
            <a:r>
              <a:rPr lang="es-GT" sz="1400" dirty="0" smtClean="0">
                <a:solidFill>
                  <a:srgbClr val="FFFF00"/>
                </a:solidFill>
              </a:rPr>
              <a:t>Giro de 120° sobre su eje para que los puentes cruzados estén en todas las direcciones</a:t>
            </a:r>
            <a:endParaRPr lang="es-ES" sz="1400" dirty="0">
              <a:solidFill>
                <a:srgbClr val="FFFF00"/>
              </a:solidFill>
            </a:endParaRPr>
          </a:p>
        </p:txBody>
      </p:sp>
      <p:cxnSp>
        <p:nvCxnSpPr>
          <p:cNvPr id="13" name="12 Conector recto de flecha"/>
          <p:cNvCxnSpPr>
            <a:stCxn id="11" idx="1"/>
          </p:cNvCxnSpPr>
          <p:nvPr/>
        </p:nvCxnSpPr>
        <p:spPr>
          <a:xfrm flipH="1" flipV="1">
            <a:off x="7668344" y="3789041"/>
            <a:ext cx="288032" cy="15156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Montaña">
      <a:dk1>
        <a:srgbClr val="000000"/>
      </a:dk1>
      <a:lt1>
        <a:srgbClr val="FFFFFF"/>
      </a:lt1>
      <a:dk2>
        <a:srgbClr val="0536B3"/>
      </a:dk2>
      <a:lt2>
        <a:srgbClr val="7CB7F8"/>
      </a:lt2>
      <a:accent1>
        <a:srgbClr val="3F9EE4"/>
      </a:accent1>
      <a:accent2>
        <a:srgbClr val="77B559"/>
      </a:accent2>
      <a:accent3>
        <a:srgbClr val="E4A81B"/>
      </a:accent3>
      <a:accent4>
        <a:srgbClr val="108BB4"/>
      </a:accent4>
      <a:accent5>
        <a:srgbClr val="DA7328"/>
      </a:accent5>
      <a:accent6>
        <a:srgbClr val="AE589F"/>
      </a:accent6>
      <a:hlink>
        <a:srgbClr val="460245"/>
      </a:hlink>
      <a:folHlink>
        <a:srgbClr val="AC17D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1239</TotalTime>
  <Words>1018</Words>
  <Application>Microsoft Office PowerPoint</Application>
  <PresentationFormat>Presentación en pantalla (4:3)</PresentationFormat>
  <Paragraphs>87</Paragraphs>
  <Slides>22</Slides>
  <Notes>0</Notes>
  <HiddenSlides>0</HiddenSlides>
  <MMClips>0</MMClips>
  <ScaleCrop>false</ScaleCrop>
  <HeadingPairs>
    <vt:vector size="4" baseType="variant">
      <vt:variant>
        <vt:lpstr>Tema</vt:lpstr>
      </vt:variant>
      <vt:variant>
        <vt:i4>1</vt:i4>
      </vt:variant>
      <vt:variant>
        <vt:lpstr>Títulos de diapositiva</vt:lpstr>
      </vt:variant>
      <vt:variant>
        <vt:i4>22</vt:i4>
      </vt:variant>
    </vt:vector>
  </HeadingPairs>
  <TitlesOfParts>
    <vt:vector size="23" baseType="lpstr">
      <vt:lpstr>Tema de Office</vt:lpstr>
      <vt:lpstr>Contracción del músculo esquelético </vt:lpstr>
      <vt:lpstr>Anatomía Fisiológica del músculo esquelético</vt:lpstr>
      <vt:lpstr>Diapositiva 3</vt:lpstr>
      <vt:lpstr>Diapositiva 4</vt:lpstr>
      <vt:lpstr>Estructura Sarcómera</vt:lpstr>
      <vt:lpstr>Diapositiva 6</vt:lpstr>
      <vt:lpstr>Mecanismo de Contracción Muscular</vt:lpstr>
      <vt:lpstr>Mecanismo Molecular de la contracción muscular</vt:lpstr>
      <vt:lpstr>Mecanismo Molecular de la contracción muscular</vt:lpstr>
      <vt:lpstr>Mecanismo Molecular de la contracción muscular</vt:lpstr>
      <vt:lpstr>Mecanismo Molecular de la contracción muscular</vt:lpstr>
      <vt:lpstr>Mecanismo Molecular de la contracción muscular</vt:lpstr>
      <vt:lpstr>Fuentes de energía para la contracción muscular</vt:lpstr>
      <vt:lpstr>Características de la contracción muscular</vt:lpstr>
      <vt:lpstr>Fibras I                        Fibras II</vt:lpstr>
      <vt:lpstr>Fibras lentas(rojas)  Vs Fibras Rápidas(blancas)</vt:lpstr>
      <vt:lpstr>Diapositiva 17</vt:lpstr>
      <vt:lpstr>Mecánica de la contracción muscular</vt:lpstr>
      <vt:lpstr>Tetania</vt:lpstr>
      <vt:lpstr>Unión Neuromuscular</vt:lpstr>
      <vt:lpstr>Diapositiva 21</vt:lpstr>
      <vt:lpstr>Gracias…</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Contracción del músculo esquelético </dc:title>
  <dc:creator>Johnnathan</dc:creator>
  <cp:lastModifiedBy>Johnnathan</cp:lastModifiedBy>
  <cp:revision>9</cp:revision>
  <dcterms:created xsi:type="dcterms:W3CDTF">2014-03-02T18:17:32Z</dcterms:created>
  <dcterms:modified xsi:type="dcterms:W3CDTF">2014-03-11T03:59:54Z</dcterms:modified>
</cp:coreProperties>
</file>